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342_5DB56A4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008" r:id="rId5"/>
    <p:sldMasterId id="2147484092" r:id="rId6"/>
  </p:sldMasterIdLst>
  <p:notesMasterIdLst>
    <p:notesMasterId r:id="rId44"/>
  </p:notesMasterIdLst>
  <p:handoutMasterIdLst>
    <p:handoutMasterId r:id="rId45"/>
  </p:handoutMasterIdLst>
  <p:sldIdLst>
    <p:sldId id="831" r:id="rId7"/>
    <p:sldId id="1300" r:id="rId8"/>
    <p:sldId id="1299" r:id="rId9"/>
    <p:sldId id="1265" r:id="rId10"/>
    <p:sldId id="1282" r:id="rId11"/>
    <p:sldId id="1289" r:id="rId12"/>
    <p:sldId id="864" r:id="rId13"/>
    <p:sldId id="865" r:id="rId14"/>
    <p:sldId id="847" r:id="rId15"/>
    <p:sldId id="1291" r:id="rId16"/>
    <p:sldId id="1268" r:id="rId17"/>
    <p:sldId id="1292" r:id="rId18"/>
    <p:sldId id="1293" r:id="rId19"/>
    <p:sldId id="1294" r:id="rId20"/>
    <p:sldId id="1296" r:id="rId21"/>
    <p:sldId id="834" r:id="rId22"/>
    <p:sldId id="1302" r:id="rId23"/>
    <p:sldId id="842" r:id="rId24"/>
    <p:sldId id="1304" r:id="rId25"/>
    <p:sldId id="1286" r:id="rId26"/>
    <p:sldId id="1303" r:id="rId27"/>
    <p:sldId id="1287" r:id="rId28"/>
    <p:sldId id="1288" r:id="rId29"/>
    <p:sldId id="840" r:id="rId30"/>
    <p:sldId id="851" r:id="rId31"/>
    <p:sldId id="853" r:id="rId32"/>
    <p:sldId id="1285" r:id="rId33"/>
    <p:sldId id="1295" r:id="rId34"/>
    <p:sldId id="1297" r:id="rId35"/>
    <p:sldId id="1305" r:id="rId36"/>
    <p:sldId id="1298" r:id="rId37"/>
    <p:sldId id="850" r:id="rId38"/>
    <p:sldId id="257" r:id="rId39"/>
    <p:sldId id="1266" r:id="rId40"/>
    <p:sldId id="263" r:id="rId41"/>
    <p:sldId id="1262" r:id="rId42"/>
    <p:sldId id="1301" r:id="rId43"/>
  </p:sldIdLst>
  <p:sldSz cx="9144000" cy="5143500" type="screen16x9"/>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2A5D0C-6E98-1029-D697-C3DF81A77645}" name="Kate Drew" initials="KD" userId="S::kdrew@turing.ac.uk::bacc819b-22f3-4e89-97a3-fa3ddf16a0d1" providerId="AD"/>
  <p188:author id="{BD4100BA-C86B-5C9C-DCC9-60B8AA71C747}" name="Xander Brouwer" initials="XB" userId="S::xbrouwer@turing.ac.uk::532390ae-1813-4c6e-835a-be74873523a0" providerId="AD"/>
  <p188:author id="{C76F2AF7-26B6-99B3-87F8-77309FFB3D55}" name="Nicolas Guernion" initials="NG" userId="S::nguernion@turing.ac.uk::38152185-dd66-443e-a2b9-b5fd45999ac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it Mulji" initials="AM" lastIdx="24" clrIdx="0">
    <p:extLst>
      <p:ext uri="{19B8F6BF-5375-455C-9EA6-DF929625EA0E}">
        <p15:presenceInfo xmlns:p15="http://schemas.microsoft.com/office/powerpoint/2012/main" userId="S::amulji@turing.ac.uk::39eee327-649b-4286-a7d6-becb77841007" providerId="AD"/>
      </p:ext>
    </p:extLst>
  </p:cmAuthor>
  <p:cmAuthor id="2" name="James Hetherington - UKRI" initials="JH-U" lastIdx="25" clrIdx="1">
    <p:extLst>
      <p:ext uri="{19B8F6BF-5375-455C-9EA6-DF929625EA0E}">
        <p15:presenceInfo xmlns:p15="http://schemas.microsoft.com/office/powerpoint/2012/main" userId="S::james.hetherington@ukri.org::c26886fb-7aee-416f-af03-091149a3f056" providerId="AD"/>
      </p:ext>
    </p:extLst>
  </p:cmAuthor>
  <p:cmAuthor id="3" name="Christine Foster" initials="CF" lastIdx="26" clrIdx="2">
    <p:extLst>
      <p:ext uri="{19B8F6BF-5375-455C-9EA6-DF929625EA0E}">
        <p15:presenceInfo xmlns:p15="http://schemas.microsoft.com/office/powerpoint/2012/main" userId="S::cfoster@turing.ac.uk::aefeb443-dc64-44f9-abd1-3868d86edb67" providerId="AD"/>
      </p:ext>
    </p:extLst>
  </p:cmAuthor>
  <p:cmAuthor id="4" name="Nicolas Guernion" initials="NG" lastIdx="4" clrIdx="3">
    <p:extLst>
      <p:ext uri="{19B8F6BF-5375-455C-9EA6-DF929625EA0E}">
        <p15:presenceInfo xmlns:p15="http://schemas.microsoft.com/office/powerpoint/2012/main" userId="S::nguernion@turing.ac.uk::38152185-dd66-443e-a2b9-b5fd45999ac7" providerId="AD"/>
      </p:ext>
    </p:extLst>
  </p:cmAuthor>
  <p:cmAuthor id="5" name="Donna Brown" initials="DB" lastIdx="5" clrIdx="4">
    <p:extLst>
      <p:ext uri="{19B8F6BF-5375-455C-9EA6-DF929625EA0E}">
        <p15:presenceInfo xmlns:p15="http://schemas.microsoft.com/office/powerpoint/2012/main" userId="S::dbrown@turing.ac.uk::7fbd5f59-e474-4507-9a13-43e41289bb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300"/>
    <a:srgbClr val="FF9966"/>
    <a:srgbClr val="FFCC66"/>
    <a:srgbClr val="404040"/>
    <a:srgbClr val="1D1D1D"/>
    <a:srgbClr val="FF2600"/>
    <a:srgbClr val="1C1C1C"/>
    <a:srgbClr val="DEDEDE"/>
    <a:srgbClr val="66FFCC"/>
    <a:srgbClr val="3DF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17F6C-1873-4F78-8513-82D227C4EE2C}" v="1" dt="2023-08-05T23:45:00.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264"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342_5DB56A40.xml><?xml version="1.0" encoding="utf-8"?>
<p188:cmLst xmlns:a="http://schemas.openxmlformats.org/drawingml/2006/main" xmlns:r="http://schemas.openxmlformats.org/officeDocument/2006/relationships" xmlns:p188="http://schemas.microsoft.com/office/powerpoint/2018/8/main">
  <p188:cm id="{2518E339-B573-49B5-AF44-4F2A885931D9}" authorId="{C76F2AF7-26B6-99B3-87F8-77309FFB3D55}" status="resolved" created="2022-03-24T13:16:47.532">
    <pc:sldMkLst xmlns:pc="http://schemas.microsoft.com/office/powerpoint/2013/main/command">
      <pc:docMk/>
      <pc:sldMk cId="1572170304" sldId="834"/>
    </pc:sldMkLst>
    <p188:txBody>
      <a:bodyPr/>
      <a:lstStyle/>
      <a:p>
        <a:r>
          <a:rPr lang="en-GB"/>
          <a:t>See version 1.3 of the proposal (annex) - 1st bullet point needs to be refined to reflect proposed approach</a:t>
        </a:r>
      </a:p>
    </p188:txBody>
  </p188:cm>
  <p188:cm id="{D9423E9E-3544-4D79-ADD3-7026ADDDF584}" authorId="{BD4100BA-C86B-5C9C-DCC9-60B8AA71C747}" status="resolved" created="2022-03-28T16:41:57.154">
    <pc:sldMkLst xmlns:pc="http://schemas.microsoft.com/office/powerpoint/2013/main/command">
      <pc:docMk/>
      <pc:sldMk cId="1572170304" sldId="834"/>
    </pc:sldMkLst>
    <p188:txBody>
      <a:bodyPr/>
      <a:lstStyle/>
      <a:p>
        <a:r>
          <a:rPr lang="en-GB"/>
          <a:t>Safetytech - 2 way flow of talent, more concise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F4C99B-765B-4D5C-864F-ED5D9476206C}"/>
              </a:ext>
            </a:extLst>
          </p:cNvPr>
          <p:cNvSpPr>
            <a:spLocks noGrp="1"/>
          </p:cNvSpPr>
          <p:nvPr>
            <p:ph type="hdr" sz="quarter"/>
          </p:nvPr>
        </p:nvSpPr>
        <p:spPr>
          <a:xfrm>
            <a:off x="0" y="0"/>
            <a:ext cx="3076860" cy="513038"/>
          </a:xfrm>
          <a:prstGeom prst="rect">
            <a:avLst/>
          </a:prstGeom>
        </p:spPr>
        <p:txBody>
          <a:bodyPr vert="horz" lIns="94622" tIns="47311" rIns="94622" bIns="47311" rtlCol="0"/>
          <a:lstStyle>
            <a:lvl1pPr algn="l">
              <a:defRPr sz="1200"/>
            </a:lvl1pPr>
          </a:lstStyle>
          <a:p>
            <a:endParaRPr lang="en-GB"/>
          </a:p>
        </p:txBody>
      </p:sp>
      <p:sp>
        <p:nvSpPr>
          <p:cNvPr id="3" name="Date Placeholder 2">
            <a:extLst>
              <a:ext uri="{FF2B5EF4-FFF2-40B4-BE49-F238E27FC236}">
                <a16:creationId xmlns:a16="http://schemas.microsoft.com/office/drawing/2014/main" id="{CD61BC09-5165-47A4-8DC2-0F8AFD0EF3AA}"/>
              </a:ext>
            </a:extLst>
          </p:cNvPr>
          <p:cNvSpPr>
            <a:spLocks noGrp="1"/>
          </p:cNvSpPr>
          <p:nvPr>
            <p:ph type="dt" sz="quarter" idx="1"/>
          </p:nvPr>
        </p:nvSpPr>
        <p:spPr>
          <a:xfrm>
            <a:off x="4020784" y="0"/>
            <a:ext cx="3076860" cy="513038"/>
          </a:xfrm>
          <a:prstGeom prst="rect">
            <a:avLst/>
          </a:prstGeom>
        </p:spPr>
        <p:txBody>
          <a:bodyPr vert="horz" lIns="94622" tIns="47311" rIns="94622" bIns="47311" rtlCol="0"/>
          <a:lstStyle>
            <a:lvl1pPr algn="r">
              <a:defRPr sz="1200"/>
            </a:lvl1pPr>
          </a:lstStyle>
          <a:p>
            <a:fld id="{D0916D69-002C-4094-A99A-3C27E0BD6A4A}" type="datetimeFigureOut">
              <a:rPr lang="en-GB" smtClean="0"/>
              <a:t>05/08/2023</a:t>
            </a:fld>
            <a:endParaRPr lang="en-GB"/>
          </a:p>
        </p:txBody>
      </p:sp>
      <p:sp>
        <p:nvSpPr>
          <p:cNvPr id="4" name="Footer Placeholder 3">
            <a:extLst>
              <a:ext uri="{FF2B5EF4-FFF2-40B4-BE49-F238E27FC236}">
                <a16:creationId xmlns:a16="http://schemas.microsoft.com/office/drawing/2014/main" id="{285AFAAF-55CE-43C9-BBCC-94B0C8B6089C}"/>
              </a:ext>
            </a:extLst>
          </p:cNvPr>
          <p:cNvSpPr>
            <a:spLocks noGrp="1"/>
          </p:cNvSpPr>
          <p:nvPr>
            <p:ph type="ftr" sz="quarter" idx="2"/>
          </p:nvPr>
        </p:nvSpPr>
        <p:spPr>
          <a:xfrm>
            <a:off x="0" y="9721576"/>
            <a:ext cx="3076860" cy="513038"/>
          </a:xfrm>
          <a:prstGeom prst="rect">
            <a:avLst/>
          </a:prstGeom>
        </p:spPr>
        <p:txBody>
          <a:bodyPr vert="horz" lIns="94622" tIns="47311" rIns="94622" bIns="47311"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D63F2A5-800D-40ED-86B0-FD510F779745}"/>
              </a:ext>
            </a:extLst>
          </p:cNvPr>
          <p:cNvSpPr>
            <a:spLocks noGrp="1"/>
          </p:cNvSpPr>
          <p:nvPr>
            <p:ph type="sldNum" sz="quarter" idx="3"/>
          </p:nvPr>
        </p:nvSpPr>
        <p:spPr>
          <a:xfrm>
            <a:off x="4020784" y="9721576"/>
            <a:ext cx="3076860" cy="513038"/>
          </a:xfrm>
          <a:prstGeom prst="rect">
            <a:avLst/>
          </a:prstGeom>
        </p:spPr>
        <p:txBody>
          <a:bodyPr vert="horz" lIns="94622" tIns="47311" rIns="94622" bIns="47311" rtlCol="0" anchor="b"/>
          <a:lstStyle>
            <a:lvl1pPr algn="r">
              <a:defRPr sz="1200"/>
            </a:lvl1pPr>
          </a:lstStyle>
          <a:p>
            <a:fld id="{AA7C0B59-79F7-49BB-87F6-6E1F272106AA}" type="slidenum">
              <a:rPr lang="en-GB" smtClean="0"/>
              <a:t>‹#›</a:t>
            </a:fld>
            <a:endParaRPr lang="en-GB"/>
          </a:p>
        </p:txBody>
      </p:sp>
    </p:spTree>
    <p:extLst>
      <p:ext uri="{BB962C8B-B14F-4D97-AF65-F5344CB8AC3E}">
        <p14:creationId xmlns:p14="http://schemas.microsoft.com/office/powerpoint/2010/main" val="40948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3076860" cy="511404"/>
          </a:xfrm>
          <a:prstGeom prst="rect">
            <a:avLst/>
          </a:prstGeom>
        </p:spPr>
        <p:txBody>
          <a:bodyPr vert="horz" lIns="94622" tIns="47311" rIns="94622" bIns="47311"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4020784" y="0"/>
            <a:ext cx="3076860" cy="511404"/>
          </a:xfrm>
          <a:prstGeom prst="rect">
            <a:avLst/>
          </a:prstGeom>
        </p:spPr>
        <p:txBody>
          <a:bodyPr vert="horz" lIns="94622" tIns="47311" rIns="94622" bIns="47311"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05/08/2023</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622" tIns="47311" rIns="94622" bIns="47311"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710428" y="4860788"/>
            <a:ext cx="5678445" cy="4605902"/>
          </a:xfrm>
          <a:prstGeom prst="rect">
            <a:avLst/>
          </a:prstGeom>
        </p:spPr>
        <p:txBody>
          <a:bodyPr vert="horz" lIns="94622" tIns="47311" rIns="94622" bIns="4731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721575"/>
            <a:ext cx="3076860" cy="511404"/>
          </a:xfrm>
          <a:prstGeom prst="rect">
            <a:avLst/>
          </a:prstGeom>
        </p:spPr>
        <p:txBody>
          <a:bodyPr vert="horz" lIns="94622" tIns="47311" rIns="94622" bIns="47311"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4020784" y="9721575"/>
            <a:ext cx="3076860" cy="511404"/>
          </a:xfrm>
          <a:prstGeom prst="rect">
            <a:avLst/>
          </a:prstGeom>
        </p:spPr>
        <p:txBody>
          <a:bodyPr vert="horz" wrap="square" lIns="94622" tIns="47311" rIns="94622" bIns="47311"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a:t>
            </a:fld>
            <a:endParaRPr lang="en-GB" altLang="en-US"/>
          </a:p>
        </p:txBody>
      </p:sp>
    </p:spTree>
    <p:extLst>
      <p:ext uri="{BB962C8B-B14F-4D97-AF65-F5344CB8AC3E}">
        <p14:creationId xmlns:p14="http://schemas.microsoft.com/office/powerpoint/2010/main" val="360349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800">
                <a:solidFill>
                  <a:srgbClr val="000000"/>
                </a:solidFill>
                <a:effectLst/>
                <a:latin typeface="Arial" panose="020B0604020202020204" pitchFamily="34" charset="0"/>
                <a:ea typeface="Times New Roman" panose="02020603050405020304" pitchFamily="18" charset="0"/>
              </a:rPr>
              <a:t>Enabling leading data science and AI experts to advise emerging businesses in </a:t>
            </a:r>
            <a:r>
              <a:rPr lang="en-GB" sz="1800" err="1">
                <a:solidFill>
                  <a:srgbClr val="000000"/>
                </a:solidFill>
                <a:effectLst/>
                <a:latin typeface="Arial" panose="020B0604020202020204" pitchFamily="34" charset="0"/>
                <a:ea typeface="Times New Roman" panose="02020603050405020304" pitchFamily="18" charset="0"/>
              </a:rPr>
              <a:t>SafetyTech</a:t>
            </a:r>
            <a:r>
              <a:rPr lang="en-GB" sz="1800">
                <a:solidFill>
                  <a:srgbClr val="000000"/>
                </a:solidFill>
                <a:effectLst/>
                <a:latin typeface="Arial" panose="020B0604020202020204" pitchFamily="34" charset="0"/>
                <a:ea typeface="Times New Roman" panose="02020603050405020304" pitchFamily="18" charset="0"/>
              </a:rPr>
              <a:t>, building on LRF “Accelerating Digital Innovation for Safety”, thus matching research excellence with the best business ideas. </a:t>
            </a:r>
          </a:p>
          <a:p>
            <a:pPr marL="171450" indent="-171450">
              <a:buFont typeface="Arial" panose="020B0604020202020204" pitchFamily="34" charset="0"/>
              <a:buChar char="•"/>
            </a:pPr>
            <a:r>
              <a:rPr lang="en-GB"/>
              <a:t>Ensure that DCE open-source software is available for organisations to access to ensure the real-world application of DCE research and innovation.</a:t>
            </a:r>
          </a:p>
          <a:p>
            <a:pPr marL="171450" indent="-171450">
              <a:buFont typeface="Arial" panose="020B0604020202020204" pitchFamily="34" charset="0"/>
              <a:buChar char="•"/>
            </a:pPr>
            <a:r>
              <a:rPr lang="en-GB"/>
              <a:t>Fund an annual DCE focussed Data study challenge to help bring Data science innovation into engineering businesses.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6961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Maps stakeholders across industry and academia</a:t>
            </a:r>
          </a:p>
          <a:p>
            <a:r>
              <a:rPr lang="en-GB" sz="1200"/>
              <a:t>Establish a long-term roadmap of community engagement activity to help solidify and grow the community</a:t>
            </a:r>
          </a:p>
          <a:p>
            <a:r>
              <a:rPr lang="en-GB" sz="1200"/>
              <a:t>Understand the skills needs of the community to enable upskilling </a:t>
            </a:r>
          </a:p>
          <a:p>
            <a:r>
              <a:rPr lang="en-GB" sz="1200"/>
              <a:t>Facilitate making connections to enable new partnerships and boost the adoption of DCE </a:t>
            </a:r>
          </a:p>
          <a:p>
            <a:endParaRPr lang="en-GB" sz="1200"/>
          </a:p>
          <a:p>
            <a:pPr marL="0" lvl="0" indent="0" algn="l" rtl="0">
              <a:lnSpc>
                <a:spcPct val="115000"/>
              </a:lnSpc>
              <a:spcBef>
                <a:spcPts val="0"/>
              </a:spcBef>
              <a:spcAft>
                <a:spcPts val="0"/>
              </a:spcAft>
              <a:buNone/>
            </a:pPr>
            <a:r>
              <a:rPr lang="en-US" sz="1200" i="1">
                <a:solidFill>
                  <a:schemeClr val="lt1"/>
                </a:solidFill>
              </a:rPr>
              <a:t>Through </a:t>
            </a:r>
            <a:r>
              <a:rPr lang="en-US" sz="1200" i="1">
                <a:solidFill>
                  <a:srgbClr val="FFC000"/>
                </a:solidFill>
              </a:rPr>
              <a:t>open, inclusive and reproducible</a:t>
            </a:r>
            <a:r>
              <a:rPr lang="en-US" sz="1200" i="1">
                <a:solidFill>
                  <a:schemeClr val="lt1"/>
                </a:solidFill>
              </a:rPr>
              <a:t> practices, RCMs build a </a:t>
            </a:r>
            <a:r>
              <a:rPr lang="en-US" sz="1200" i="1">
                <a:solidFill>
                  <a:srgbClr val="FFC000"/>
                </a:solidFill>
              </a:rPr>
              <a:t>shared understanding </a:t>
            </a:r>
            <a:r>
              <a:rPr lang="en-US" sz="1200" i="1">
                <a:solidFill>
                  <a:schemeClr val="lt1"/>
                </a:solidFill>
              </a:rPr>
              <a:t>of research goals, roadmap and processes.</a:t>
            </a:r>
          </a:p>
          <a:p>
            <a:pPr marL="0" lvl="0" indent="0" algn="l" rtl="0">
              <a:lnSpc>
                <a:spcPct val="115000"/>
              </a:lnSpc>
              <a:spcBef>
                <a:spcPts val="1000"/>
              </a:spcBef>
              <a:spcAft>
                <a:spcPts val="0"/>
              </a:spcAft>
              <a:buNone/>
            </a:pPr>
            <a:r>
              <a:rPr lang="en-US" sz="1200" i="1">
                <a:solidFill>
                  <a:schemeClr val="lt1"/>
                </a:solidFill>
              </a:rPr>
              <a:t>They combine a range of </a:t>
            </a:r>
            <a:r>
              <a:rPr lang="en-US" sz="1200" i="1">
                <a:solidFill>
                  <a:srgbClr val="FFC000"/>
                </a:solidFill>
              </a:rPr>
              <a:t>socio-technical skills </a:t>
            </a:r>
            <a:r>
              <a:rPr lang="en-US" sz="1200" i="1">
                <a:solidFill>
                  <a:schemeClr val="lt1"/>
                </a:solidFill>
              </a:rPr>
              <a:t>including scientific communications, stakeholder engagement and domain expertise. </a:t>
            </a:r>
          </a:p>
          <a:p>
            <a:pPr marL="0" lvl="0" indent="0" algn="l" rtl="0">
              <a:lnSpc>
                <a:spcPct val="115000"/>
              </a:lnSpc>
              <a:spcBef>
                <a:spcPts val="1000"/>
              </a:spcBef>
              <a:spcAft>
                <a:spcPts val="1000"/>
              </a:spcAft>
              <a:buNone/>
            </a:pPr>
            <a:r>
              <a:rPr lang="en-US" sz="1200" i="1">
                <a:solidFill>
                  <a:schemeClr val="lt1"/>
                </a:solidFill>
              </a:rPr>
              <a:t>They </a:t>
            </a:r>
            <a:r>
              <a:rPr lang="en-US" sz="1200" i="1">
                <a:solidFill>
                  <a:srgbClr val="FFC000"/>
                </a:solidFill>
              </a:rPr>
              <a:t>facilitate, amplify and champion </a:t>
            </a:r>
            <a:r>
              <a:rPr lang="en-US" sz="1200" i="1">
                <a:solidFill>
                  <a:schemeClr val="lt1"/>
                </a:solidFill>
              </a:rPr>
              <a:t>collaborative, community-based research processes and outcomes.</a:t>
            </a:r>
            <a:endParaRPr lang="en-US" sz="1200" i="1"/>
          </a:p>
          <a:p>
            <a:endParaRPr lang="en-GB" sz="1200"/>
          </a:p>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17</a:t>
            </a:fld>
            <a:endParaRPr lang="en-GB" altLang="en-US"/>
          </a:p>
        </p:txBody>
      </p:sp>
    </p:spTree>
    <p:extLst>
      <p:ext uri="{BB962C8B-B14F-4D97-AF65-F5344CB8AC3E}">
        <p14:creationId xmlns:p14="http://schemas.microsoft.com/office/powerpoint/2010/main" val="471204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Facilitate a two-way conversation between users and researchers to share perspectives</a:t>
            </a:r>
          </a:p>
          <a:p>
            <a:r>
              <a:rPr lang="en-GB" sz="1200"/>
              <a:t>Identify key users and target audiences</a:t>
            </a:r>
          </a:p>
          <a:p>
            <a:r>
              <a:rPr lang="en-GB" sz="1200"/>
              <a:t>Identify sustainability and funding solutions with the research team</a:t>
            </a:r>
          </a:p>
          <a:p>
            <a:r>
              <a:rPr lang="en-GB" sz="1200"/>
              <a:t>Approaching the output as a research “product” and bringing an appropriate level of “market intelligence” to the academic team</a:t>
            </a:r>
          </a:p>
          <a:p>
            <a:r>
              <a:rPr lang="en-GB" sz="1200">
                <a:effectLst/>
                <a:latin typeface="Arial" panose="020B0604020202020204" pitchFamily="34" charset="0"/>
                <a:ea typeface="Calibri" panose="020F0502020204030204" pitchFamily="34" charset="0"/>
              </a:rPr>
              <a:t>“Packaging” or “re-packaging” the tool to improve usability/accessibility to different audiences</a:t>
            </a:r>
            <a:endParaRPr lang="en-GB" sz="1200"/>
          </a:p>
          <a:p>
            <a:endParaRPr lang="en-GB"/>
          </a:p>
          <a:p>
            <a:pPr marL="0" lvl="0" indent="0" algn="l" rtl="0">
              <a:spcBef>
                <a:spcPts val="0"/>
              </a:spcBef>
              <a:spcAft>
                <a:spcPts val="0"/>
              </a:spcAft>
              <a:buNone/>
            </a:pPr>
            <a:r>
              <a:rPr lang="en-US" sz="1200" i="1"/>
              <a:t>RAMs make research outputs to be more </a:t>
            </a:r>
            <a:r>
              <a:rPr lang="en-US" sz="1200" i="1">
                <a:solidFill>
                  <a:srgbClr val="FFC000"/>
                </a:solidFill>
              </a:rPr>
              <a:t>usable and support their adoption </a:t>
            </a:r>
            <a:r>
              <a:rPr lang="en-US" sz="1200" i="1"/>
              <a:t>by people outside of academia.</a:t>
            </a:r>
          </a:p>
          <a:p>
            <a:pPr marL="0" lvl="0" indent="0" algn="l" rtl="0">
              <a:spcBef>
                <a:spcPts val="0"/>
              </a:spcBef>
              <a:spcAft>
                <a:spcPts val="0"/>
              </a:spcAft>
              <a:buNone/>
            </a:pPr>
            <a:r>
              <a:rPr lang="en-US" sz="1200" i="1"/>
              <a:t>Working with research teams, we </a:t>
            </a:r>
            <a:r>
              <a:rPr lang="en-US" sz="1200" i="1">
                <a:solidFill>
                  <a:srgbClr val="FFC000"/>
                </a:solidFill>
              </a:rPr>
              <a:t>embed user needs </a:t>
            </a:r>
            <a:r>
              <a:rPr lang="en-US" sz="1200" i="1"/>
              <a:t>and </a:t>
            </a:r>
            <a:r>
              <a:rPr lang="en-US" sz="1200" i="1">
                <a:solidFill>
                  <a:srgbClr val="FFC000"/>
                </a:solidFill>
              </a:rPr>
              <a:t>real-world impact potential </a:t>
            </a:r>
            <a:r>
              <a:rPr lang="en-US" sz="1200" i="1"/>
              <a:t>in the design of research outputs.</a:t>
            </a:r>
          </a:p>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18</a:t>
            </a:fld>
            <a:endParaRPr lang="en-GB" altLang="en-US"/>
          </a:p>
        </p:txBody>
      </p:sp>
    </p:spTree>
    <p:extLst>
      <p:ext uri="{BB962C8B-B14F-4D97-AF65-F5344CB8AC3E}">
        <p14:creationId xmlns:p14="http://schemas.microsoft.com/office/powerpoint/2010/main" val="319497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Data Scientist:</a:t>
            </a:r>
          </a:p>
          <a:p>
            <a:pPr marL="0" lvl="0" indent="0" algn="l" rtl="0">
              <a:spcBef>
                <a:spcPts val="0"/>
              </a:spcBef>
              <a:spcAft>
                <a:spcPts val="0"/>
              </a:spcAft>
              <a:buNone/>
            </a:pPr>
            <a:r>
              <a:rPr lang="en-US" sz="1200" i="1">
                <a:solidFill>
                  <a:srgbClr val="FFC000"/>
                </a:solidFill>
              </a:rPr>
              <a:t>Generalists with broad skills </a:t>
            </a:r>
            <a:r>
              <a:rPr lang="en-US" sz="1200" i="1"/>
              <a:t>working with data and specialist researchers across domains. </a:t>
            </a:r>
          </a:p>
          <a:p>
            <a:pPr marL="0" lvl="0" indent="0" algn="l" rtl="0">
              <a:spcBef>
                <a:spcPts val="0"/>
              </a:spcBef>
              <a:spcAft>
                <a:spcPts val="0"/>
              </a:spcAft>
              <a:buNone/>
            </a:pPr>
            <a:r>
              <a:rPr lang="en-US" sz="1200" i="1"/>
              <a:t>RDS creates </a:t>
            </a:r>
            <a:r>
              <a:rPr lang="en-US" sz="1200" i="1">
                <a:solidFill>
                  <a:srgbClr val="FFC000"/>
                </a:solidFill>
              </a:rPr>
              <a:t>open and reusable tools</a:t>
            </a:r>
            <a:r>
              <a:rPr lang="en-US" sz="1200" i="1"/>
              <a:t> to ask questions and draw insights from data. </a:t>
            </a:r>
          </a:p>
          <a:p>
            <a:pPr marL="0" lvl="0" indent="0" algn="l" rtl="0">
              <a:spcBef>
                <a:spcPts val="0"/>
              </a:spcBef>
              <a:spcAft>
                <a:spcPts val="0"/>
              </a:spcAft>
              <a:buNone/>
            </a:pPr>
            <a:r>
              <a:rPr lang="en-US" sz="1200" i="1"/>
              <a:t>As expert collaborators, apply </a:t>
            </a:r>
            <a:r>
              <a:rPr lang="en-US" sz="1200" i="1">
                <a:solidFill>
                  <a:srgbClr val="FFC000"/>
                </a:solidFill>
              </a:rPr>
              <a:t>reproducible research best practices </a:t>
            </a:r>
            <a:r>
              <a:rPr lang="en-US" sz="1200" i="1"/>
              <a:t>to research directly through collaboration. </a:t>
            </a:r>
          </a:p>
          <a:p>
            <a:pPr marL="0" lvl="0" indent="0" algn="l" rtl="0">
              <a:spcBef>
                <a:spcPts val="0"/>
              </a:spcBef>
              <a:spcAft>
                <a:spcPts val="0"/>
              </a:spcAft>
              <a:buNone/>
            </a:pPr>
            <a:endParaRPr lang="en-US" sz="1200" i="1"/>
          </a:p>
          <a:p>
            <a:pPr marL="0" lvl="0" indent="0" algn="l" rtl="0">
              <a:spcBef>
                <a:spcPts val="0"/>
              </a:spcBef>
              <a:spcAft>
                <a:spcPts val="0"/>
              </a:spcAft>
              <a:buNone/>
            </a:pPr>
            <a:r>
              <a:rPr lang="en-US" sz="1200" i="0"/>
              <a:t>Research Software Engineer:</a:t>
            </a:r>
          </a:p>
          <a:p>
            <a:pPr marL="0" lvl="0" indent="0" algn="l" rtl="0">
              <a:spcBef>
                <a:spcPts val="0"/>
              </a:spcBef>
              <a:spcAft>
                <a:spcPts val="0"/>
              </a:spcAft>
              <a:buClr>
                <a:schemeClr val="hlink"/>
              </a:buClr>
              <a:buSzPts val="1100"/>
              <a:buFont typeface="Arial"/>
              <a:buNone/>
            </a:pPr>
            <a:r>
              <a:rPr lang="en-US" sz="1200" i="1"/>
              <a:t>RSEs promote </a:t>
            </a:r>
            <a:r>
              <a:rPr lang="en-US" sz="1200" i="1">
                <a:solidFill>
                  <a:srgbClr val="FFC000"/>
                </a:solidFill>
              </a:rPr>
              <a:t>software-development best practices </a:t>
            </a:r>
            <a:r>
              <a:rPr lang="en-US" sz="1200" i="1"/>
              <a:t>in research software through practices such as version control, testing, documentation and reusability.</a:t>
            </a:r>
          </a:p>
          <a:p>
            <a:pPr marL="0" lvl="0" indent="0" algn="l" rtl="0">
              <a:spcBef>
                <a:spcPts val="0"/>
              </a:spcBef>
              <a:spcAft>
                <a:spcPts val="0"/>
              </a:spcAft>
              <a:buClr>
                <a:schemeClr val="hlink"/>
              </a:buClr>
              <a:buSzPts val="1100"/>
              <a:buFont typeface="Arial"/>
              <a:buNone/>
            </a:pPr>
            <a:r>
              <a:rPr lang="en-US" sz="1200" i="1"/>
              <a:t>Apply and teach </a:t>
            </a:r>
            <a:r>
              <a:rPr lang="en-US" sz="1200" i="1">
                <a:solidFill>
                  <a:srgbClr val="FFC000"/>
                </a:solidFill>
              </a:rPr>
              <a:t>broad set of technical skills</a:t>
            </a:r>
            <a:r>
              <a:rPr lang="en-US" sz="1200" i="1"/>
              <a:t> and expertise by being embedded on research projects.</a:t>
            </a:r>
          </a:p>
          <a:p>
            <a:pPr marL="0" lvl="0" indent="0" algn="l" rtl="0">
              <a:spcBef>
                <a:spcPts val="0"/>
              </a:spcBef>
              <a:spcAft>
                <a:spcPts val="0"/>
              </a:spcAft>
              <a:buNone/>
            </a:pPr>
            <a:endParaRPr lang="en-US" sz="1200" i="1"/>
          </a:p>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19</a:t>
            </a:fld>
            <a:endParaRPr lang="en-GB" altLang="en-US"/>
          </a:p>
        </p:txBody>
      </p:sp>
    </p:spTree>
    <p:extLst>
      <p:ext uri="{BB962C8B-B14F-4D97-AF65-F5344CB8AC3E}">
        <p14:creationId xmlns:p14="http://schemas.microsoft.com/office/powerpoint/2010/main" val="417736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a:solidFill>
                  <a:srgbClr val="000000"/>
                </a:solidFill>
                <a:effectLst/>
                <a:latin typeface="Arial" panose="020B0604020202020204" pitchFamily="34" charset="0"/>
                <a:ea typeface="Times New Roman" panose="02020603050405020304" pitchFamily="18" charset="0"/>
              </a:rPr>
              <a:t>commission and deliver a roadmap leading, in time, to the development of standards</a:t>
            </a:r>
            <a:endParaRPr lang="en-GB" sz="2000">
              <a:solidFill>
                <a:srgbClr val="000000"/>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GB" sz="2000">
                <a:solidFill>
                  <a:srgbClr val="000000"/>
                </a:solidFill>
                <a:effectLst/>
                <a:latin typeface="Arial" panose="020B0604020202020204" pitchFamily="34" charset="0"/>
              </a:rPr>
              <a:t>Boost the understanding of AI/DS in the standards community to help ensure standards are fit for purpose – AI to regulate and regulation of AI across sectors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3870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BSI – British Standards Institute</a:t>
            </a:r>
          </a:p>
          <a:p>
            <a:r>
              <a:rPr lang="en-US"/>
              <a:t>NPL – National Physics Laboratory</a:t>
            </a:r>
          </a:p>
          <a:p>
            <a:r>
              <a:rPr lang="en-US"/>
              <a:t>DCME – Department for Digital, Culture, Media and Sport</a:t>
            </a:r>
          </a:p>
          <a:p>
            <a:endParaRPr lang="en-US"/>
          </a:p>
          <a:p>
            <a:r>
              <a:rPr lang="en-US"/>
              <a:t>Will ask AISH for a branded slide!</a:t>
            </a:r>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21</a:t>
            </a:fld>
            <a:endParaRPr lang="en-GB" altLang="en-US"/>
          </a:p>
        </p:txBody>
      </p:sp>
    </p:spTree>
    <p:extLst>
      <p:ext uri="{BB962C8B-B14F-4D97-AF65-F5344CB8AC3E}">
        <p14:creationId xmlns:p14="http://schemas.microsoft.com/office/powerpoint/2010/main" val="171207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Bef>
                <a:spcPts val="1200"/>
              </a:spcBef>
              <a:spcAft>
                <a:spcPts val="1200"/>
              </a:spcAft>
              <a:buFont typeface="Symbol" panose="05050102010706020507" pitchFamily="18" charset="2"/>
              <a:buChar char=""/>
            </a:pPr>
            <a:r>
              <a:rPr lang="en-GB"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Turing to commission the delivery of new and ambitious open-source online data science and AI training modules, DCE-inspired, to support CPD for engineers working in safety-critical domains, and to instil fresh engineering mindset in buddying data scientists and AI specialists</a:t>
            </a:r>
            <a:endParaRPr lang="en-GB"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spcAft>
                <a:spcPts val="1200"/>
              </a:spcAft>
              <a:buFont typeface="Symbol" panose="05050102010706020507" pitchFamily="18" charset="2"/>
              <a:buChar char=""/>
            </a:pPr>
            <a:r>
              <a:rPr lang="en-GB"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Embed entrepreneurial acumen in the Turing to identify ideas ready to be spun out, working with PhD students to instil them with entrepreneurial DCE skills</a:t>
            </a:r>
            <a:endParaRPr lang="en-GB"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spcAft>
                <a:spcPts val="1200"/>
              </a:spcAft>
              <a:buFont typeface="Symbol" panose="05050102010706020507" pitchFamily="18" charset="2"/>
              <a:buChar char=""/>
            </a:pPr>
            <a:r>
              <a:rPr lang="en-GB"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Researchers at different stages of their careers with a range of organisations focused on safety in the LRF innovation ecosystem. </a:t>
            </a:r>
            <a:endParaRPr lang="en-GB" sz="18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2368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GB" sz="1800">
                <a:solidFill>
                  <a:srgbClr val="000000"/>
                </a:solidFill>
                <a:effectLst/>
                <a:latin typeface="Arial"/>
                <a:ea typeface="Times New Roman" panose="02020603050405020304" pitchFamily="18" charset="0"/>
                <a:cs typeface="Arial"/>
              </a:rPr>
              <a:t>Accelerating the development of new partnerships across DCE, building on our experience of working with safety-critical organisations such as NATS and Rolls-Royce. New partnerships bring new routes to impact, access to data assets (often proprietary), with potential for innovation spillovers</a:t>
            </a:r>
            <a:r>
              <a:rPr lang="en-GB" sz="1800">
                <a:solidFill>
                  <a:srgbClr val="000000"/>
                </a:solidFill>
                <a:latin typeface="Arial"/>
                <a:ea typeface="Times New Roman" panose="02020603050405020304" pitchFamily="18" charset="0"/>
                <a:cs typeface="Arial"/>
              </a:rPr>
              <a:t>. New partnerships with JLR (predictive maintenance). Marine and maritime.</a:t>
            </a:r>
            <a:endParaRPr lang="en-GB" sz="1800">
              <a:effectLst/>
              <a:latin typeface="Arial"/>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a:t>Continue to build relationships with the likes of Oden/Data61, UWA, Aalto and other organisations in regions that help meet The Turing and LRF’s strategies</a:t>
            </a:r>
          </a:p>
          <a:p>
            <a:pPr marL="171450" indent="-171450">
              <a:buFont typeface="Arial" panose="020B0604020202020204" pitchFamily="34" charset="0"/>
              <a:buChar char="•"/>
            </a:pPr>
            <a:r>
              <a:rPr lang="en-GB"/>
              <a:t>Utilise a community manager to help build a community across academic and industry.</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5503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solidFill>
                  <a:srgbClr val="000000"/>
                </a:solidFill>
                <a:latin typeface="Arial"/>
                <a:ea typeface="Times New Roman" panose="02020603050405020304" pitchFamily="18" charset="0"/>
                <a:cs typeface="Arial"/>
              </a:rPr>
              <a:t>These evolve naturally from the 1st 5 years of our Strategic Partnership.</a:t>
            </a:r>
          </a:p>
          <a:p>
            <a:pPr marL="171450" indent="-171450">
              <a:buFont typeface="Arial" panose="020B0604020202020204" pitchFamily="34" charset="0"/>
              <a:buChar char="•"/>
            </a:pPr>
            <a:endParaRPr lang="en-GB" sz="110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69619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GB" sz="1800">
                <a:solidFill>
                  <a:srgbClr val="000000"/>
                </a:solidFill>
                <a:effectLst/>
                <a:latin typeface="Arial"/>
                <a:ea typeface="Times New Roman" panose="02020603050405020304" pitchFamily="18" charset="0"/>
                <a:cs typeface="Arial"/>
              </a:rPr>
              <a:t>Accelerating the development of new partnerships across DCE, building on our experience of working with safety-critical organisations such as NATS and Rolls-Royce. New partnerships bring new routes to impact, access to data assets (often proprietary), with potential for innovation </a:t>
            </a:r>
            <a:r>
              <a:rPr lang="en-GB" sz="1800" err="1">
                <a:solidFill>
                  <a:srgbClr val="000000"/>
                </a:solidFill>
                <a:effectLst/>
                <a:latin typeface="Arial"/>
                <a:ea typeface="Times New Roman" panose="02020603050405020304" pitchFamily="18" charset="0"/>
                <a:cs typeface="Arial"/>
              </a:rPr>
              <a:t>spillovers</a:t>
            </a:r>
            <a:r>
              <a:rPr lang="en-GB" sz="1800">
                <a:solidFill>
                  <a:srgbClr val="000000"/>
                </a:solidFill>
                <a:latin typeface="Arial"/>
                <a:ea typeface="Times New Roman" panose="02020603050405020304" pitchFamily="18" charset="0"/>
                <a:cs typeface="Arial"/>
              </a:rPr>
              <a:t>. New partnerships with JLR (predictive maintenance). Marine and maritime.</a:t>
            </a:r>
            <a:endParaRPr lang="en-GB" sz="1800">
              <a:effectLst/>
              <a:latin typeface="Arial"/>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a:t>Continue to build relationships with the likes of Oden/Data61, UWA, Aalto and other organisations in regions that help meet The Turing and LRF’s strategies</a:t>
            </a:r>
          </a:p>
          <a:p>
            <a:pPr marL="171450" indent="-171450">
              <a:buFont typeface="Arial" panose="020B0604020202020204" pitchFamily="34" charset="0"/>
              <a:buChar char="•"/>
            </a:pPr>
            <a:r>
              <a:rPr lang="en-GB"/>
              <a:t>Utilise a community manager to help build a community across academic and industry.</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1560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background to setting up the programme – LRF published its Foresight review of big data </a:t>
            </a:r>
            <a:r>
              <a:rPr lang="en-US" b="0" i="0">
                <a:solidFill>
                  <a:srgbClr val="616771"/>
                </a:solidFill>
                <a:effectLst/>
                <a:latin typeface="Source Sans Pro" panose="020B0503030403020204" pitchFamily="34" charset="0"/>
              </a:rPr>
              <a:t>which considered how safety can be improved by using big data to fundamentally change the design, manufacturing, maintenance and decommissioning processes for complex infrastructures and machinery.</a:t>
            </a:r>
          </a:p>
          <a:p>
            <a:endParaRPr lang="en-US" b="0" i="0">
              <a:solidFill>
                <a:srgbClr val="616771"/>
              </a:solidFill>
              <a:effectLst/>
              <a:latin typeface="Source Sans Pro" panose="020B0503030403020204" pitchFamily="34" charset="0"/>
            </a:endParaRPr>
          </a:p>
          <a:p>
            <a:r>
              <a:rPr lang="en-US" b="0" i="0">
                <a:solidFill>
                  <a:srgbClr val="616771"/>
                </a:solidFill>
                <a:effectLst/>
                <a:latin typeface="Source Sans Pro" panose="020B0503030403020204" pitchFamily="34" charset="0"/>
              </a:rPr>
              <a:t>LRF partnered with The Alan Turing Institute to found the Data-Centric Engineering programme and </a:t>
            </a:r>
            <a:r>
              <a:rPr lang="en-US" b="0" i="0" err="1">
                <a:solidFill>
                  <a:srgbClr val="616771"/>
                </a:solidFill>
                <a:effectLst/>
                <a:latin typeface="Source Sans Pro" panose="020B0503030403020204" pitchFamily="34" charset="0"/>
              </a:rPr>
              <a:t>formalise</a:t>
            </a:r>
            <a:r>
              <a:rPr lang="en-US" b="0" i="0">
                <a:solidFill>
                  <a:srgbClr val="616771"/>
                </a:solidFill>
                <a:effectLst/>
                <a:latin typeface="Source Sans Pro" panose="020B0503030403020204" pitchFamily="34" charset="0"/>
              </a:rPr>
              <a:t> the use of data techniques and tools within engineering.</a:t>
            </a:r>
            <a:endParaRPr lang="en-GB"/>
          </a:p>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3</a:t>
            </a:fld>
            <a:endParaRPr lang="en-GB" altLang="en-US"/>
          </a:p>
        </p:txBody>
      </p:sp>
    </p:spTree>
    <p:extLst>
      <p:ext uri="{BB962C8B-B14F-4D97-AF65-F5344CB8AC3E}">
        <p14:creationId xmlns:p14="http://schemas.microsoft.com/office/powerpoint/2010/main" val="148859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6647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GB" sz="1800">
                <a:solidFill>
                  <a:srgbClr val="000000"/>
                </a:solidFill>
                <a:effectLst/>
                <a:latin typeface="Arial"/>
                <a:ea typeface="Times New Roman" panose="02020603050405020304" pitchFamily="18" charset="0"/>
                <a:cs typeface="Arial"/>
              </a:rPr>
              <a:t>Accelerating the development of new partnerships across DCE, building on our experience of working with safety-critical organisations such as NATS and Rolls-Royce. New partnerships bring new routes to impact, access to data assets (often proprietary), with potential for innovation </a:t>
            </a:r>
            <a:r>
              <a:rPr lang="en-GB" sz="1800" err="1">
                <a:solidFill>
                  <a:srgbClr val="000000"/>
                </a:solidFill>
                <a:effectLst/>
                <a:latin typeface="Arial"/>
                <a:ea typeface="Times New Roman" panose="02020603050405020304" pitchFamily="18" charset="0"/>
                <a:cs typeface="Arial"/>
              </a:rPr>
              <a:t>spillovers</a:t>
            </a:r>
            <a:r>
              <a:rPr lang="en-GB" sz="1800">
                <a:solidFill>
                  <a:srgbClr val="000000"/>
                </a:solidFill>
                <a:latin typeface="Arial"/>
                <a:ea typeface="Times New Roman" panose="02020603050405020304" pitchFamily="18" charset="0"/>
                <a:cs typeface="Arial"/>
              </a:rPr>
              <a:t>. New partnerships with JLR (predictive maintenance). Marine and maritime.</a:t>
            </a:r>
            <a:endParaRPr lang="en-GB" sz="1800">
              <a:effectLst/>
              <a:latin typeface="Arial"/>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a:t>Continue to build relationships with the likes of Oden/Data61, UWA, Aalto and other organisations in regions that help meet The Turing and LRF’s strategies</a:t>
            </a:r>
          </a:p>
          <a:p>
            <a:pPr marL="171450" indent="-171450">
              <a:buFont typeface="Arial" panose="020B0604020202020204" pitchFamily="34" charset="0"/>
              <a:buChar char="•"/>
            </a:pPr>
            <a:r>
              <a:rPr lang="en-GB"/>
              <a:t>Utilise a community manager to help build a community across academic and industry.</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67314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solidFill>
                  <a:srgbClr val="000000"/>
                </a:solidFill>
                <a:latin typeface="Arial"/>
                <a:ea typeface="Times New Roman" panose="02020603050405020304" pitchFamily="18" charset="0"/>
                <a:cs typeface="Arial"/>
              </a:rPr>
              <a:t>These evolve naturally from the 1st 5 years of our Strategic Partnership – what we need is some help prioritising these from an impact delivery perspective. </a:t>
            </a:r>
          </a:p>
          <a:p>
            <a:r>
              <a:rPr lang="en-GB" sz="1600">
                <a:solidFill>
                  <a:srgbClr val="000000"/>
                </a:solidFill>
                <a:latin typeface="Arial"/>
                <a:ea typeface="Times New Roman" panose="02020603050405020304" pitchFamily="18" charset="0"/>
                <a:cs typeface="Arial"/>
              </a:rPr>
              <a:t>Which themes resonate better from a LRF perspective? Which are more exploratory and require more landscape analysis, ground work in order to establish whether they should be priorities or not?</a:t>
            </a:r>
          </a:p>
          <a:p>
            <a:pPr marL="171450" indent="-171450">
              <a:buFont typeface="Arial" panose="020B0604020202020204" pitchFamily="34" charset="0"/>
              <a:buChar char="•"/>
            </a:pPr>
            <a:endParaRPr lang="en-GB" sz="1600">
              <a:solidFill>
                <a:srgbClr val="000000"/>
              </a:solidFill>
              <a:latin typeface="Arial"/>
              <a:ea typeface="Times New Roman" panose="02020603050405020304" pitchFamily="18" charset="0"/>
              <a:cs typeface="Arial"/>
            </a:endParaRPr>
          </a:p>
          <a:p>
            <a:pPr marL="171450" indent="-171450">
              <a:buFont typeface="Arial" panose="020B0604020202020204" pitchFamily="34" charset="0"/>
              <a:buChar char="•"/>
            </a:pPr>
            <a:endParaRPr lang="en-GB" sz="110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76719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Information on DCE Journal</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34</a:t>
            </a:fld>
            <a:endParaRPr lang="en-GB" altLang="en-US"/>
          </a:p>
        </p:txBody>
      </p:sp>
    </p:spTree>
    <p:extLst>
      <p:ext uri="{BB962C8B-B14F-4D97-AF65-F5344CB8AC3E}">
        <p14:creationId xmlns:p14="http://schemas.microsoft.com/office/powerpoint/2010/main" val="779164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BC0C2C40-CB1C-4820-9151-EC51EC2E7E0F}" type="slidenum">
              <a:rPr lang="en-GB" smtClean="0"/>
              <a:t>35</a:t>
            </a:fld>
            <a:endParaRPr lang="en-GB"/>
          </a:p>
        </p:txBody>
      </p:sp>
    </p:spTree>
    <p:extLst>
      <p:ext uri="{BB962C8B-B14F-4D97-AF65-F5344CB8AC3E}">
        <p14:creationId xmlns:p14="http://schemas.microsoft.com/office/powerpoint/2010/main" val="266425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a:highlight>
                  <a:srgbClr val="FF00FF"/>
                </a:highlight>
              </a:rPr>
              <a:t>…how could someone get in touch with the programme</a:t>
            </a:r>
            <a:endParaRPr lang="en-GB" b="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3471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Turing partnered with LRF to found a programme that would work to:</a:t>
            </a:r>
          </a:p>
          <a:p>
            <a:pPr marL="171450" indent="-171450">
              <a:buFontTx/>
              <a:buChar char="-"/>
            </a:pPr>
            <a:r>
              <a:rPr lang="en-GB"/>
              <a:t>Grow the DCE community – both within the Turing university network and beyond. Creating the first generation of DCE leaders by building a group of researchers and industry partners with a shared vision for the future of engineering. Through collaborative and cross-disciplinary research projects, both foundational and applied, publishing papers, presenting at conferences, hosting workshops and seminars.</a:t>
            </a:r>
          </a:p>
          <a:p>
            <a:pPr marL="171450" indent="-171450">
              <a:buFontTx/>
              <a:buChar char="-"/>
            </a:pPr>
            <a:r>
              <a:rPr lang="en-GB"/>
              <a:t>Lead the way – not only in research but in policy and application. The DCE programme works on national and international levels, contributes to advisory committees, and policy reports. It is leading the way in the adoption of of data-centric and AI techniques within various engineering fields through </a:t>
            </a:r>
            <a:r>
              <a:rPr lang="en-GB" err="1"/>
              <a:t>roadmapping</a:t>
            </a:r>
            <a:r>
              <a:rPr lang="en-GB"/>
              <a:t> for example in the Marine and Maritime industries.</a:t>
            </a:r>
          </a:p>
          <a:p>
            <a:pPr marL="171450" indent="-171450">
              <a:buFontTx/>
              <a:buChar char="-"/>
            </a:pPr>
            <a:r>
              <a:rPr lang="en-GB"/>
              <a:t>An international conversation – the programme is driving forward DCE globally, through </a:t>
            </a:r>
            <a:r>
              <a:rPr lang="en-GB" err="1"/>
              <a:t>MoUs</a:t>
            </a:r>
            <a:r>
              <a:rPr lang="en-GB"/>
              <a:t> with a number of international institutions. An international workshop on DCE was hosted at MIT to develop a unified vision for how data-centric methods can empower engineering research, education and professional practice. The DCE Summit in 2021 will further this global conversation.</a:t>
            </a:r>
          </a:p>
          <a:p>
            <a:pPr marL="171450" indent="-171450">
              <a:buFontTx/>
              <a:buChar char="-"/>
            </a:pPr>
            <a:r>
              <a:rPr lang="en-GB"/>
              <a:t>Engaging the public – the Turing works actively to communicate the value of its research to the general public. Through media pieces, blogs, podcasts, impact stories, public lectures, the programme aims to improve public understanding of the importance of data science and AI across engineering.</a:t>
            </a:r>
          </a:p>
          <a:p>
            <a:pPr marL="171450" indent="-171450">
              <a:buFontTx/>
              <a:buChar char="-"/>
            </a:pPr>
            <a:r>
              <a:rPr lang="en-GB"/>
              <a:t>Training and development – the programme aims to support training and continued professional development not only within academia but across industry as well. Sharing skills that can be put directly into application. For example through the Effective </a:t>
            </a:r>
            <a:r>
              <a:rPr lang="en-GB" err="1"/>
              <a:t>Quadratures</a:t>
            </a:r>
            <a:r>
              <a:rPr lang="en-GB"/>
              <a:t> workshops.</a:t>
            </a:r>
          </a:p>
          <a:p>
            <a:pPr marL="171450" indent="-171450">
              <a:buFontTx/>
              <a:buChar char="-"/>
            </a:pPr>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5</a:t>
            </a:fld>
            <a:endParaRPr lang="en-GB" altLang="en-US"/>
          </a:p>
        </p:txBody>
      </p:sp>
    </p:spTree>
    <p:extLst>
      <p:ext uri="{BB962C8B-B14F-4D97-AF65-F5344CB8AC3E}">
        <p14:creationId xmlns:p14="http://schemas.microsoft.com/office/powerpoint/2010/main" val="366665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Some achievements of the programme to date.</a:t>
            </a:r>
          </a:p>
          <a:p>
            <a:endParaRPr lang="en-GB"/>
          </a:p>
          <a:p>
            <a:r>
              <a:rPr lang="en-GB"/>
              <a:t>Some of the organisations and companies the programme works with</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2803824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Some numbers relating to the programme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0807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DCE programme and projects international working relationships – either where we have had project activity or have </a:t>
            </a:r>
            <a:r>
              <a:rPr lang="en-GB" err="1"/>
              <a:t>MoUs</a:t>
            </a:r>
            <a:r>
              <a:rPr lang="en-GB"/>
              <a:t> in place.</a:t>
            </a:r>
          </a:p>
          <a:p>
            <a:endParaRPr lang="en-GB"/>
          </a:p>
          <a:p>
            <a:r>
              <a:rPr lang="en-GB"/>
              <a:t>Memoranda of Understanding signed with Oden Institute, University of Sydney, Finnish Centre for AI and Advanced Manufacturing Research Centre at Sheffield.</a:t>
            </a:r>
          </a:p>
          <a:p>
            <a:endParaRPr lang="en-GB"/>
          </a:p>
          <a:p>
            <a:r>
              <a:rPr lang="en-GB"/>
              <a:t>To be updated further to international visits!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20FE0A2-34EE-413D-B87D-BE548BE2D9D5}"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4096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10</a:t>
            </a:fld>
            <a:endParaRPr lang="en-GB" altLang="en-US"/>
          </a:p>
        </p:txBody>
      </p:sp>
    </p:spTree>
    <p:extLst>
      <p:ext uri="{BB962C8B-B14F-4D97-AF65-F5344CB8AC3E}">
        <p14:creationId xmlns:p14="http://schemas.microsoft.com/office/powerpoint/2010/main" val="309536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000000"/>
                </a:solidFill>
                <a:effectLst/>
                <a:latin typeface="Neue Haas Unica Pro"/>
              </a:rPr>
              <a:t>John Moriarty’s project on AI for control problems.</a:t>
            </a:r>
          </a:p>
          <a:p>
            <a:endParaRPr lang="en-GB" b="0" i="0">
              <a:solidFill>
                <a:srgbClr val="000000"/>
              </a:solidFill>
              <a:effectLst/>
              <a:latin typeface="Neue Haas Unica Pro"/>
            </a:endParaRPr>
          </a:p>
          <a:p>
            <a:r>
              <a:rPr lang="en-GB" b="0" i="0">
                <a:solidFill>
                  <a:srgbClr val="000000"/>
                </a:solidFill>
                <a:effectLst/>
                <a:latin typeface="Neue Haas Unica Pro"/>
              </a:rPr>
              <a:t>Complex control problems arise in the operation of critical infrastructure, including electricity, gas, water and transportation. This project is developing ‘</a:t>
            </a:r>
            <a:r>
              <a:rPr lang="en-GB" b="0" i="0" err="1">
                <a:solidFill>
                  <a:srgbClr val="000000"/>
                </a:solidFill>
                <a:effectLst/>
                <a:latin typeface="Neue Haas Unica Pro"/>
              </a:rPr>
              <a:t>rangl</a:t>
            </a:r>
            <a:r>
              <a:rPr lang="en-GB" b="0" i="0">
                <a:solidFill>
                  <a:srgbClr val="000000"/>
                </a:solidFill>
                <a:effectLst/>
                <a:latin typeface="Neue Haas Unica Pro"/>
              </a:rPr>
              <a:t>’, an AI competition environment for practitioners (both novice and experienced) to apply classical and machine learning techniques and expert knowledge to UK-centric problems. The project will work with industrial challenge holders to develop insights into the leading classes of solution.</a:t>
            </a:r>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11</a:t>
            </a:fld>
            <a:endParaRPr lang="en-GB" altLang="en-US"/>
          </a:p>
        </p:txBody>
      </p:sp>
    </p:spTree>
    <p:extLst>
      <p:ext uri="{BB962C8B-B14F-4D97-AF65-F5344CB8AC3E}">
        <p14:creationId xmlns:p14="http://schemas.microsoft.com/office/powerpoint/2010/main" val="250729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pillars and some initial activity under these pillars.</a:t>
            </a:r>
            <a:endParaRPr lang="en-GB"/>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15</a:t>
            </a:fld>
            <a:endParaRPr lang="en-GB" altLang="en-US"/>
          </a:p>
        </p:txBody>
      </p:sp>
    </p:spTree>
    <p:extLst>
      <p:ext uri="{BB962C8B-B14F-4D97-AF65-F5344CB8AC3E}">
        <p14:creationId xmlns:p14="http://schemas.microsoft.com/office/powerpoint/2010/main" val="2690591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7564821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
        <p:nvSpPr>
          <p:cNvPr id="3" name="TextBox 2">
            <a:extLst>
              <a:ext uri="{FF2B5EF4-FFF2-40B4-BE49-F238E27FC236}">
                <a16:creationId xmlns:a16="http://schemas.microsoft.com/office/drawing/2014/main" id="{60FAD515-06A6-4589-9D8B-58FA68C09334}"/>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13745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9946215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0055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21278659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372524595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408411076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Tree>
    <p:extLst>
      <p:ext uri="{BB962C8B-B14F-4D97-AF65-F5344CB8AC3E}">
        <p14:creationId xmlns:p14="http://schemas.microsoft.com/office/powerpoint/2010/main" val="422214011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70284732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45579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45580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83788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62097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300305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45580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83788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62097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300305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4557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62096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62096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84760511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76992526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02211205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
        <p:nvSpPr>
          <p:cNvPr id="3" name="TextBox 2">
            <a:extLst>
              <a:ext uri="{FF2B5EF4-FFF2-40B4-BE49-F238E27FC236}">
                <a16:creationId xmlns:a16="http://schemas.microsoft.com/office/drawing/2014/main" id="{D08B1626-030F-4E32-80DF-5DB521E78B74}"/>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58609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403040737"/>
      </p:ext>
    </p:extLst>
  </p:cSld>
  <p:clrMapOvr>
    <a:masterClrMapping/>
  </p:clrMapOvr>
  <p:extLst>
    <p:ext uri="{DCECCB84-F9BA-43D5-87BE-67443E8EF086}">
      <p15:sldGuideLst xmlns:p15="http://schemas.microsoft.com/office/powerpoint/2012/main">
        <p15:guide id="2" pos="272">
          <p15:clr>
            <a:srgbClr val="FBAE40"/>
          </p15:clr>
        </p15:guide>
        <p15:guide id="3" orient="horz" pos="1620">
          <p15:clr>
            <a:srgbClr val="FBAE40"/>
          </p15:clr>
        </p15:guide>
        <p15:guide id="4" orient="horz" pos="259">
          <p15:clr>
            <a:srgbClr val="FBAE40"/>
          </p15:clr>
        </p15:guide>
        <p15:guide id="5" pos="5488">
          <p15:clr>
            <a:srgbClr val="FBAE40"/>
          </p15:clr>
        </p15:guide>
        <p15:guide id="7" orient="horz" pos="2981">
          <p15:clr>
            <a:srgbClr val="FBAE40"/>
          </p15:clr>
        </p15:guide>
        <p15:guide id="8" pos="1723">
          <p15:clr>
            <a:srgbClr val="FBAE40"/>
          </p15:clr>
        </p15:guide>
        <p15:guide id="9" pos="2154">
          <p15:clr>
            <a:srgbClr val="FBAE40"/>
          </p15:clr>
        </p15:guide>
        <p15:guide id="10" pos="3606">
          <p15:clr>
            <a:srgbClr val="FBAE40"/>
          </p15:clr>
        </p15:guide>
        <p15:guide id="11" pos="403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87822202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p15:clr>
            <a:srgbClr val="FBAE40"/>
          </p15:clr>
        </p15:guide>
        <p15:guide id="7" orient="horz" pos="1620">
          <p15:clr>
            <a:srgbClr val="FBAE40"/>
          </p15:clr>
        </p15:guide>
        <p15:guide id="8" pos="2154">
          <p15:clr>
            <a:srgbClr val="FBAE40"/>
          </p15:clr>
        </p15:guide>
        <p15:guide id="9" pos="3606">
          <p15:clr>
            <a:srgbClr val="FBAE40"/>
          </p15:clr>
        </p15:guide>
        <p15:guide id="10" pos="403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71850888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p15:clr>
            <a:srgbClr val="FBAE40"/>
          </p15:clr>
        </p15:guide>
        <p15:guide id="7" orient="horz" pos="1620">
          <p15:clr>
            <a:srgbClr val="FBAE40"/>
          </p15:clr>
        </p15:guide>
        <p15:guide id="8" pos="1723">
          <p15:clr>
            <a:srgbClr val="FBAE40"/>
          </p15:clr>
        </p15:guide>
        <p15:guide id="9" pos="2154">
          <p15:clr>
            <a:srgbClr val="FBAE40"/>
          </p15:clr>
        </p15:guide>
        <p15:guide id="10" pos="403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15608189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p15:clr>
            <a:srgbClr val="FBAE40"/>
          </p15:clr>
        </p15:guide>
        <p15:guide id="7" orient="horz" pos="1620">
          <p15:clr>
            <a:srgbClr val="FBAE40"/>
          </p15:clr>
        </p15:guide>
        <p15:guide id="8" pos="2154">
          <p15:clr>
            <a:srgbClr val="FBAE40"/>
          </p15:clr>
        </p15:guide>
        <p15:guide id="9" pos="3606">
          <p15:clr>
            <a:srgbClr val="FBAE40"/>
          </p15:clr>
        </p15:guide>
        <p15:guide id="10" pos="403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02767613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p15:clr>
            <a:srgbClr val="FBAE40"/>
          </p15:clr>
        </p15:guide>
        <p15:guide id="7" pos="301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59727170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p15:clr>
            <a:srgbClr val="FBAE40"/>
          </p15:clr>
        </p15:guide>
        <p15:guide id="7" pos="301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a:t>Click to add name</a:t>
            </a:r>
            <a:endParaRPr lang="en-GB"/>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Tree>
    <p:extLst>
      <p:ext uri="{BB962C8B-B14F-4D97-AF65-F5344CB8AC3E}">
        <p14:creationId xmlns:p14="http://schemas.microsoft.com/office/powerpoint/2010/main" val="403730511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p15:clr>
            <a:srgbClr val="FBAE40"/>
          </p15:clr>
        </p15:guide>
        <p15:guide id="7" pos="1338">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a:t>Click to add name</a:t>
            </a:r>
            <a:endParaRPr lang="en-GB"/>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2561679500"/>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41073704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269867688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
        <p:nvSpPr>
          <p:cNvPr id="3" name="TextBox 2">
            <a:extLst>
              <a:ext uri="{FF2B5EF4-FFF2-40B4-BE49-F238E27FC236}">
                <a16:creationId xmlns:a16="http://schemas.microsoft.com/office/drawing/2014/main" id="{27193D79-D537-4FE3-82A6-14C293451695}"/>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00203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25590207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4201154953"/>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57807266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5637281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_People circles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12" name="Picture Placeholder 2">
            <a:extLst>
              <a:ext uri="{FF2B5EF4-FFF2-40B4-BE49-F238E27FC236}">
                <a16:creationId xmlns:a16="http://schemas.microsoft.com/office/drawing/2014/main" id="{60A7FD4F-3D37-4D8B-A9B3-D5F373E2D75E}"/>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5" name="Picture Placeholder 2">
            <a:extLst>
              <a:ext uri="{FF2B5EF4-FFF2-40B4-BE49-F238E27FC236}">
                <a16:creationId xmlns:a16="http://schemas.microsoft.com/office/drawing/2014/main" id="{05C377DA-F54D-4453-89EF-AEFF11E3EA89}"/>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6" name="Picture Placeholder 2">
            <a:extLst>
              <a:ext uri="{FF2B5EF4-FFF2-40B4-BE49-F238E27FC236}">
                <a16:creationId xmlns:a16="http://schemas.microsoft.com/office/drawing/2014/main" id="{2A77FCAB-7CBA-41F2-B0EC-B501072A82D4}"/>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7" name="Picture Placeholder 2">
            <a:extLst>
              <a:ext uri="{FF2B5EF4-FFF2-40B4-BE49-F238E27FC236}">
                <a16:creationId xmlns:a16="http://schemas.microsoft.com/office/drawing/2014/main" id="{A9B4D847-24A5-4D2D-99D1-6BDFA0F50E10}"/>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tx1"/>
                </a:solidFill>
              </a:defRPr>
            </a:lvl1pPr>
          </a:lstStyle>
          <a:p>
            <a:r>
              <a:rPr lang="en-GB"/>
              <a:t>Click icon to add person</a:t>
            </a:r>
          </a:p>
        </p:txBody>
      </p:sp>
      <p:sp>
        <p:nvSpPr>
          <p:cNvPr id="18" name="Text Placeholder 11">
            <a:extLst>
              <a:ext uri="{FF2B5EF4-FFF2-40B4-BE49-F238E27FC236}">
                <a16:creationId xmlns:a16="http://schemas.microsoft.com/office/drawing/2014/main" id="{88317DC6-D786-44BE-BB0D-2E3ACEE08672}"/>
              </a:ext>
            </a:extLst>
          </p:cNvPr>
          <p:cNvSpPr>
            <a:spLocks noGrp="1"/>
          </p:cNvSpPr>
          <p:nvPr>
            <p:ph type="body" sz="quarter" idx="21" hasCustomPrompt="1"/>
          </p:nvPr>
        </p:nvSpPr>
        <p:spPr>
          <a:xfrm>
            <a:off x="2627933"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19" name="Text Placeholder 11">
            <a:extLst>
              <a:ext uri="{FF2B5EF4-FFF2-40B4-BE49-F238E27FC236}">
                <a16:creationId xmlns:a16="http://schemas.microsoft.com/office/drawing/2014/main" id="{285E84A1-A3F9-4397-ACBE-343412EAB7A2}"/>
              </a:ext>
            </a:extLst>
          </p:cNvPr>
          <p:cNvSpPr>
            <a:spLocks noGrp="1"/>
          </p:cNvSpPr>
          <p:nvPr>
            <p:ph type="body" sz="quarter" idx="22" hasCustomPrompt="1"/>
          </p:nvPr>
        </p:nvSpPr>
        <p:spPr>
          <a:xfrm>
            <a:off x="4824066"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0" name="Text Placeholder 11">
            <a:extLst>
              <a:ext uri="{FF2B5EF4-FFF2-40B4-BE49-F238E27FC236}">
                <a16:creationId xmlns:a16="http://schemas.microsoft.com/office/drawing/2014/main" id="{E2EB35B6-1653-4BA9-B107-4F31F5F00B74}"/>
              </a:ext>
            </a:extLst>
          </p:cNvPr>
          <p:cNvSpPr>
            <a:spLocks noGrp="1"/>
          </p:cNvSpPr>
          <p:nvPr>
            <p:ph type="body" sz="quarter" idx="23" hasCustomPrompt="1"/>
          </p:nvPr>
        </p:nvSpPr>
        <p:spPr>
          <a:xfrm>
            <a:off x="7020200" y="3348539"/>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1" name="Text Placeholder 11">
            <a:extLst>
              <a:ext uri="{FF2B5EF4-FFF2-40B4-BE49-F238E27FC236}">
                <a16:creationId xmlns:a16="http://schemas.microsoft.com/office/drawing/2014/main" id="{B84A5278-D33F-4E87-A19A-20E0D80E2E77}"/>
              </a:ext>
            </a:extLst>
          </p:cNvPr>
          <p:cNvSpPr>
            <a:spLocks noGrp="1"/>
          </p:cNvSpPr>
          <p:nvPr>
            <p:ph type="body" sz="quarter" idx="24" hasCustomPrompt="1"/>
          </p:nvPr>
        </p:nvSpPr>
        <p:spPr>
          <a:xfrm>
            <a:off x="431799" y="3344104"/>
            <a:ext cx="1692000" cy="701301"/>
          </a:xfrm>
        </p:spPr>
        <p:txBody>
          <a:bodyPr/>
          <a:lstStyle>
            <a:lvl1pPr marL="0" indent="0" algn="ctr">
              <a:spcAft>
                <a:spcPts val="400"/>
              </a:spcAft>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381963949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F50A49-71DC-CEDD-228A-4E6DF2805693}"/>
              </a:ext>
            </a:extLst>
          </p:cNvPr>
          <p:cNvSpPr>
            <a:spLocks noGrp="1"/>
          </p:cNvSpPr>
          <p:nvPr>
            <p:ph type="dt" sz="half" idx="10"/>
          </p:nvPr>
        </p:nvSpPr>
        <p:spPr/>
        <p:txBody>
          <a:bodyPr/>
          <a:lstStyle/>
          <a:p>
            <a:fld id="{64BF601E-5C10-47C6-A747-5C6573A3CBCF}" type="datetimeFigureOut">
              <a:rPr lang="en-GB" smtClean="0"/>
              <a:t>05/08/2023</a:t>
            </a:fld>
            <a:endParaRPr lang="en-GB"/>
          </a:p>
        </p:txBody>
      </p:sp>
      <p:sp>
        <p:nvSpPr>
          <p:cNvPr id="3" name="Footer Placeholder 2">
            <a:extLst>
              <a:ext uri="{FF2B5EF4-FFF2-40B4-BE49-F238E27FC236}">
                <a16:creationId xmlns:a16="http://schemas.microsoft.com/office/drawing/2014/main" id="{F55B74E9-56C5-13EC-7581-5EAB5236C8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3D45B05-A9B2-1081-9345-A6681DA78546}"/>
              </a:ext>
            </a:extLst>
          </p:cNvPr>
          <p:cNvSpPr>
            <a:spLocks noGrp="1"/>
          </p:cNvSpPr>
          <p:nvPr>
            <p:ph type="sldNum" sz="quarter" idx="12"/>
          </p:nvPr>
        </p:nvSpPr>
        <p:spPr/>
        <p:txBody>
          <a:bodyPr/>
          <a:lstStyle/>
          <a:p>
            <a:fld id="{FB4F8AAC-4DD8-4EEE-A251-5C6D9280FF37}" type="slidenum">
              <a:rPr lang="en-GB" smtClean="0"/>
              <a:t>‹#›</a:t>
            </a:fld>
            <a:endParaRPr lang="en-GB"/>
          </a:p>
        </p:txBody>
      </p:sp>
    </p:spTree>
    <p:extLst>
      <p:ext uri="{BB962C8B-B14F-4D97-AF65-F5344CB8AC3E}">
        <p14:creationId xmlns:p14="http://schemas.microsoft.com/office/powerpoint/2010/main" val="39668698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2_Text box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5" name="Text Placeholder 11">
            <a:extLst>
              <a:ext uri="{FF2B5EF4-FFF2-40B4-BE49-F238E27FC236}">
                <a16:creationId xmlns:a16="http://schemas.microsoft.com/office/drawing/2014/main" id="{54A7FFEB-DA70-4C1C-9E4D-E1C0C96AF636}"/>
              </a:ext>
            </a:extLst>
          </p:cNvPr>
          <p:cNvSpPr>
            <a:spLocks noGrp="1"/>
          </p:cNvSpPr>
          <p:nvPr>
            <p:ph type="body" sz="quarter" idx="13" hasCustomPrompt="1"/>
          </p:nvPr>
        </p:nvSpPr>
        <p:spPr>
          <a:xfrm>
            <a:off x="431799" y="1122607"/>
            <a:ext cx="1656406" cy="272700"/>
          </a:xfrm>
        </p:spPr>
        <p:txBody>
          <a:bodyPr/>
          <a:lstStyle>
            <a:lvl1pPr marL="0" indent="0">
              <a:buNone/>
              <a:defRPr sz="16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Text Placeholder 25">
            <a:extLst>
              <a:ext uri="{FF2B5EF4-FFF2-40B4-BE49-F238E27FC236}">
                <a16:creationId xmlns:a16="http://schemas.microsoft.com/office/drawing/2014/main" id="{BB1F93F7-3765-451F-ACB3-902C07B02FEB}"/>
              </a:ext>
            </a:extLst>
          </p:cNvPr>
          <p:cNvSpPr>
            <a:spLocks noGrp="1"/>
          </p:cNvSpPr>
          <p:nvPr>
            <p:ph type="body" sz="quarter" idx="12" hasCustomPrompt="1"/>
          </p:nvPr>
        </p:nvSpPr>
        <p:spPr>
          <a:xfrm>
            <a:off x="2146570" y="1122607"/>
            <a:ext cx="6565631" cy="829012"/>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cxnSp>
        <p:nvCxnSpPr>
          <p:cNvPr id="7" name="Straight Connector 6">
            <a:extLst>
              <a:ext uri="{FF2B5EF4-FFF2-40B4-BE49-F238E27FC236}">
                <a16:creationId xmlns:a16="http://schemas.microsoft.com/office/drawing/2014/main" id="{CE4EFC03-062E-4270-B671-94013900BD80}"/>
              </a:ext>
            </a:extLst>
          </p:cNvPr>
          <p:cNvCxnSpPr>
            <a:cxnSpLocks/>
          </p:cNvCxnSpPr>
          <p:nvPr userDrawn="1"/>
        </p:nvCxnSpPr>
        <p:spPr>
          <a:xfrm>
            <a:off x="431800" y="1129489"/>
            <a:ext cx="8280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5D2AF54-C2B2-45B5-BC41-4FDBAAD8F747}"/>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14716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333375" y="1095375"/>
            <a:ext cx="3995928" cy="2983230"/>
          </a:xfrm>
          <a:prstGeom prst="rect">
            <a:avLst/>
          </a:prstGeom>
        </p:spPr>
        <p:txBody>
          <a:bodyPr vert="horz" lIns="91440" tIns="45720" rIns="91440" bIns="45720" rtlCol="0">
            <a:normAutofit/>
          </a:bodyPr>
          <a:lstStyle>
            <a:lvl1pPr>
              <a:lnSpc>
                <a:spcPct val="100000"/>
              </a:lnSpc>
              <a:defRPr lang="en-US" sz="1050" smtClean="0">
                <a:solidFill>
                  <a:schemeClr val="tx1">
                    <a:lumMod val="75000"/>
                    <a:lumOff val="25000"/>
                  </a:schemeClr>
                </a:solidFill>
              </a:defRPr>
            </a:lvl1pPr>
            <a:lvl2pPr>
              <a:lnSpc>
                <a:spcPct val="100000"/>
              </a:lnSpc>
              <a:defRPr lang="en-US" sz="1050" smtClean="0">
                <a:solidFill>
                  <a:schemeClr val="tx1">
                    <a:lumMod val="75000"/>
                    <a:lumOff val="25000"/>
                  </a:schemeClr>
                </a:solidFill>
              </a:defRPr>
            </a:lvl2pPr>
            <a:lvl3pPr>
              <a:lnSpc>
                <a:spcPct val="100000"/>
              </a:lnSpc>
              <a:defRPr lang="en-US" sz="1050" smtClean="0">
                <a:solidFill>
                  <a:schemeClr val="tx1">
                    <a:lumMod val="75000"/>
                    <a:lumOff val="25000"/>
                  </a:schemeClr>
                </a:solidFill>
              </a:defRPr>
            </a:lvl3pPr>
            <a:lvl4pPr>
              <a:lnSpc>
                <a:spcPct val="100000"/>
              </a:lnSpc>
              <a:defRPr lang="en-US" sz="1050" smtClean="0">
                <a:solidFill>
                  <a:schemeClr val="tx1">
                    <a:lumMod val="75000"/>
                    <a:lumOff val="25000"/>
                  </a:schemeClr>
                </a:solidFill>
              </a:defRPr>
            </a:lvl4pPr>
            <a:lvl5pPr>
              <a:lnSpc>
                <a:spcPct val="100000"/>
              </a:lnSpc>
              <a:defRPr lang="en-US" sz="1050">
                <a:solidFill>
                  <a:schemeClr val="tx1">
                    <a:lumMod val="75000"/>
                    <a:lumOff val="25000"/>
                  </a:schemeClr>
                </a:solidFill>
              </a:defRPr>
            </a:lvl5pPr>
          </a:lstStyle>
          <a:p>
            <a:pPr marL="0" lvl="0" indent="0" rtl="0">
              <a:lnSpc>
                <a:spcPct val="150000"/>
              </a:lnSpc>
              <a:spcBef>
                <a:spcPts val="750"/>
              </a:spcBef>
              <a:spcAft>
                <a:spcPts val="900"/>
              </a:spcAft>
              <a:buNone/>
            </a:pPr>
            <a:r>
              <a:rPr lang="en-US" noProof="0"/>
              <a:t>Click to edit Master text styles</a:t>
            </a:r>
          </a:p>
          <a:p>
            <a:pPr marL="0" lvl="1" indent="0" rtl="0">
              <a:lnSpc>
                <a:spcPct val="150000"/>
              </a:lnSpc>
              <a:spcBef>
                <a:spcPts val="750"/>
              </a:spcBef>
              <a:spcAft>
                <a:spcPts val="900"/>
              </a:spcAft>
              <a:buNone/>
            </a:pPr>
            <a:r>
              <a:rPr lang="en-US" noProof="0"/>
              <a:t>Second level</a:t>
            </a:r>
          </a:p>
          <a:p>
            <a:pPr marL="0" lvl="2" indent="0" rtl="0">
              <a:lnSpc>
                <a:spcPct val="150000"/>
              </a:lnSpc>
              <a:spcBef>
                <a:spcPts val="750"/>
              </a:spcBef>
              <a:spcAft>
                <a:spcPts val="900"/>
              </a:spcAft>
              <a:buNone/>
            </a:pPr>
            <a:r>
              <a:rPr lang="en-US" noProof="0"/>
              <a:t>Third level</a:t>
            </a:r>
          </a:p>
          <a:p>
            <a:pPr marL="0" lvl="3" indent="0" rtl="0">
              <a:lnSpc>
                <a:spcPct val="150000"/>
              </a:lnSpc>
              <a:spcBef>
                <a:spcPts val="750"/>
              </a:spcBef>
              <a:spcAft>
                <a:spcPts val="900"/>
              </a:spcAft>
              <a:buNone/>
            </a:pPr>
            <a:r>
              <a:rPr lang="en-US" noProof="0"/>
              <a:t>Fourth level</a:t>
            </a:r>
          </a:p>
          <a:p>
            <a:pPr marL="0" lvl="4" indent="0" rtl="0">
              <a:lnSpc>
                <a:spcPct val="150000"/>
              </a:lnSpc>
              <a:spcBef>
                <a:spcPts val="750"/>
              </a:spcBef>
              <a:spcAft>
                <a:spcPts val="900"/>
              </a:spcAft>
              <a:buNone/>
            </a:pPr>
            <a:r>
              <a:rPr lang="en-US" noProof="0"/>
              <a:t>Fifth level</a:t>
            </a:r>
            <a:endParaRPr lang="en-GB" noProof="0"/>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pPr rtl="0"/>
            <a:fld id="{3E999E64-FCDE-483F-BBF2-F197E2D1900F}" type="datetime1">
              <a:rPr lang="en-GB" noProof="0" smtClean="0"/>
              <a:t>05/08/2023</a:t>
            </a:fld>
            <a:endParaRPr lang="en-GB" noProof="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pPr rtl="0"/>
            <a:endParaRPr lang="en-GB" noProof="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pPr rtl="0"/>
            <a:fld id="{9860EDB8-5305-433F-BE41-D7A86D811DB3}"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400050" y="828675"/>
            <a:ext cx="8339328"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333375" y="322957"/>
            <a:ext cx="6860229" cy="480060"/>
          </a:xfrm>
          <a:prstGeom prst="rect">
            <a:avLst/>
          </a:prstGeom>
        </p:spPr>
        <p:txBody>
          <a:bodyPr rtlCol="0">
            <a:normAutofit/>
          </a:bodyPr>
          <a:lstStyle>
            <a:lvl1pPr>
              <a:defRPr sz="2100"/>
            </a:lvl1pPr>
          </a:lstStyle>
          <a:p>
            <a:pPr rtl="0"/>
            <a:r>
              <a:rPr lang="en-US" noProof="0"/>
              <a:t>Click to edit Master title style</a:t>
            </a:r>
            <a:endParaRPr lang="en-GB" noProof="0"/>
          </a:p>
        </p:txBody>
      </p:sp>
    </p:spTree>
    <p:extLst>
      <p:ext uri="{BB962C8B-B14F-4D97-AF65-F5344CB8AC3E}">
        <p14:creationId xmlns:p14="http://schemas.microsoft.com/office/powerpoint/2010/main" val="3817142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E061BB07-7AE7-4A28-81F1-A111210CB08E}"/>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93268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userDrawn="1">
          <p15:clr>
            <a:srgbClr val="FBAE40"/>
          </p15:clr>
        </p15:guide>
        <p15:guide id="7" pos="30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
        <p:nvSpPr>
          <p:cNvPr id="3" name="TextBox 2">
            <a:extLst>
              <a:ext uri="{FF2B5EF4-FFF2-40B4-BE49-F238E27FC236}">
                <a16:creationId xmlns:a16="http://schemas.microsoft.com/office/drawing/2014/main" id="{30D6B994-629E-48DB-8A3F-2C1B6847B22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241130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userDrawn="1">
          <p15:clr>
            <a:srgbClr val="FBAE40"/>
          </p15:clr>
        </p15:guide>
        <p15:guide id="7" pos="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
        <p:nvSpPr>
          <p:cNvPr id="3" name="TextBox 2">
            <a:extLst>
              <a:ext uri="{FF2B5EF4-FFF2-40B4-BE49-F238E27FC236}">
                <a16:creationId xmlns:a16="http://schemas.microsoft.com/office/drawing/2014/main" id="{4D5FE374-C7DB-4C5D-8266-898979FBEC3C}"/>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9347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pos="680" userDrawn="1">
          <p15:clr>
            <a:srgbClr val="FBAE40"/>
          </p15:clr>
        </p15:guide>
        <p15:guide id="8" pos="3152" userDrawn="1">
          <p15:clr>
            <a:srgbClr val="FBAE40"/>
          </p15:clr>
        </p15:guide>
        <p15:guide id="9" pos="5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
        <p:nvSpPr>
          <p:cNvPr id="3" name="TextBox 2">
            <a:extLst>
              <a:ext uri="{FF2B5EF4-FFF2-40B4-BE49-F238E27FC236}">
                <a16:creationId xmlns:a16="http://schemas.microsoft.com/office/drawing/2014/main" id="{498E0B02-B2D3-49B3-8010-C081F2D6BAB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35338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
        <p:nvSpPr>
          <p:cNvPr id="4" name="TextBox 3">
            <a:extLst>
              <a:ext uri="{FF2B5EF4-FFF2-40B4-BE49-F238E27FC236}">
                <a16:creationId xmlns:a16="http://schemas.microsoft.com/office/drawing/2014/main" id="{3FFEB8C1-4A0A-409D-909C-37707A0EA7F6}"/>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15935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8" pos="3674" userDrawn="1">
          <p15:clr>
            <a:srgbClr val="FBAE40"/>
          </p15:clr>
        </p15:guide>
        <p15:guide id="9" pos="3901" userDrawn="1">
          <p15:clr>
            <a:srgbClr val="FBAE40"/>
          </p15:clr>
        </p15:guide>
        <p15:guide id="10" pos="20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7CF0C80-8FBC-47B2-82B3-C9889323934B}"/>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5958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userDrawn="1">
          <p15:clr>
            <a:srgbClr val="FBAE40"/>
          </p15:clr>
        </p15:guide>
        <p15:guide id="7" pos="2086" userDrawn="1">
          <p15:clr>
            <a:srgbClr val="FBAE40"/>
          </p15:clr>
        </p15:guide>
        <p15:guide id="8" pos="3674" userDrawn="1">
          <p15:clr>
            <a:srgbClr val="FBAE40"/>
          </p15:clr>
        </p15:guide>
        <p15:guide id="9" pos="39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
        <p:nvSpPr>
          <p:cNvPr id="3" name="TextBox 2">
            <a:extLst>
              <a:ext uri="{FF2B5EF4-FFF2-40B4-BE49-F238E27FC236}">
                <a16:creationId xmlns:a16="http://schemas.microsoft.com/office/drawing/2014/main" id="{1DB33A98-7D35-4415-B4B1-5A35C66B5E7E}"/>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27973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19403857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
        <p:nvSpPr>
          <p:cNvPr id="3" name="TextBox 2">
            <a:extLst>
              <a:ext uri="{FF2B5EF4-FFF2-40B4-BE49-F238E27FC236}">
                <a16:creationId xmlns:a16="http://schemas.microsoft.com/office/drawing/2014/main" id="{E1E2770A-423A-4BD9-99A0-7577031440C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0336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
        <p:nvSpPr>
          <p:cNvPr id="3" name="TextBox 2">
            <a:extLst>
              <a:ext uri="{FF2B5EF4-FFF2-40B4-BE49-F238E27FC236}">
                <a16:creationId xmlns:a16="http://schemas.microsoft.com/office/drawing/2014/main" id="{C5EEA362-0056-4B02-A4EE-101CEBCDC626}"/>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245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
        <p:nvSpPr>
          <p:cNvPr id="3" name="TextBox 2">
            <a:extLst>
              <a:ext uri="{FF2B5EF4-FFF2-40B4-BE49-F238E27FC236}">
                <a16:creationId xmlns:a16="http://schemas.microsoft.com/office/drawing/2014/main" id="{46D339D4-C850-40F3-9222-9ABF0B558A6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20719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4EBE8461-3F9C-499C-A938-38440143B719}"/>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23412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userDrawn="1">
          <p15:clr>
            <a:srgbClr val="FBAE40"/>
          </p15:clr>
        </p15:guide>
        <p15:guide id="7" orient="horz" pos="1620" userDrawn="1">
          <p15:clr>
            <a:srgbClr val="FBAE40"/>
          </p15:clr>
        </p15:guide>
        <p15:guide id="8" pos="3152" userDrawn="1">
          <p15:clr>
            <a:srgbClr val="FBAE40"/>
          </p15:clr>
        </p15:guide>
        <p15:guide id="9" pos="1156" userDrawn="1">
          <p15:clr>
            <a:srgbClr val="FBAE40"/>
          </p15:clr>
        </p15:guide>
        <p15:guide id="10" pos="46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90803D6D-70FA-484E-8A17-F536234E0FF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62381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userDrawn="1">
          <p15:clr>
            <a:srgbClr val="FBAE40"/>
          </p15:clr>
        </p15:guide>
        <p15:guide id="7" orient="horz" pos="1620" userDrawn="1">
          <p15:clr>
            <a:srgbClr val="FBAE40"/>
          </p15:clr>
        </p15:guide>
        <p15:guide id="8" pos="2608" userDrawn="1">
          <p15:clr>
            <a:srgbClr val="FBAE40"/>
          </p15:clr>
        </p15:guide>
        <p15:guide id="9" pos="3152" userDrawn="1">
          <p15:clr>
            <a:srgbClr val="FBAE40"/>
          </p15:clr>
        </p15:guide>
        <p15:guide id="10" pos="46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BA3F1C73-1812-48F1-BADB-4C556D54B8E6}"/>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97341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B2C6A90B-6F52-4F0D-9210-270C2B1B781B}"/>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229239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39F38431-EB91-4F54-98B4-E2D05D4122E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4853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1620" userDrawn="1">
          <p15:clr>
            <a:srgbClr val="FBAE40"/>
          </p15:clr>
        </p15:guide>
        <p15:guide id="4" orient="horz" pos="259">
          <p15:clr>
            <a:srgbClr val="FBAE40"/>
          </p15:clr>
        </p15:guide>
        <p15:guide id="5" pos="5488">
          <p15:clr>
            <a:srgbClr val="FBAE40"/>
          </p15:clr>
        </p15:guide>
        <p15:guide id="7" orient="horz" pos="2981" userDrawn="1">
          <p15:clr>
            <a:srgbClr val="FBAE40"/>
          </p15:clr>
        </p15:guide>
        <p15:guide id="8" pos="1723" userDrawn="1">
          <p15:clr>
            <a:srgbClr val="FBAE40"/>
          </p15:clr>
        </p15:guide>
        <p15:guide id="9" pos="2154" userDrawn="1">
          <p15:clr>
            <a:srgbClr val="FBAE40"/>
          </p15:clr>
        </p15:guide>
        <p15:guide id="10" pos="3606" userDrawn="1">
          <p15:clr>
            <a:srgbClr val="FBAE40"/>
          </p15:clr>
        </p15:guide>
        <p15:guide id="11" pos="403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C5586C4B-8B79-4404-89C5-13F34DEF4D23}"/>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92106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59563C2F-5FF8-4D8C-ADEC-D7BE0B71853E}"/>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8544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userDrawn="1">
          <p15:clr>
            <a:srgbClr val="FBAE40"/>
          </p15:clr>
        </p15:guide>
        <p15:guide id="7" orient="horz" pos="1620">
          <p15:clr>
            <a:srgbClr val="FBAE40"/>
          </p15:clr>
        </p15:guide>
        <p15:guide id="8" pos="1723" userDrawn="1">
          <p15:clr>
            <a:srgbClr val="FBAE40"/>
          </p15:clr>
        </p15:guide>
        <p15:guide id="9" pos="2154" userDrawn="1">
          <p15:clr>
            <a:srgbClr val="FBAE40"/>
          </p15:clr>
        </p15:guide>
        <p15:guide id="10" pos="403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5325FD-2153-4E56-AFF1-06EEC7BF9363}"/>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368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 name="TextBox 3">
            <a:extLst>
              <a:ext uri="{FF2B5EF4-FFF2-40B4-BE49-F238E27FC236}">
                <a16:creationId xmlns:a16="http://schemas.microsoft.com/office/drawing/2014/main" id="{512AB11A-865E-46FF-8996-2B6B84E6FEDD}"/>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96812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userDrawn="1">
          <p15:clr>
            <a:srgbClr val="FBAE40"/>
          </p15:clr>
        </p15:guide>
        <p15:guide id="7" orient="horz" pos="1620">
          <p15:clr>
            <a:srgbClr val="FBAE40"/>
          </p15:clr>
        </p15:guide>
        <p15:guide id="8" pos="2154" userDrawn="1">
          <p15:clr>
            <a:srgbClr val="FBAE40"/>
          </p15:clr>
        </p15:guide>
        <p15:guide id="9" pos="3606" userDrawn="1">
          <p15:clr>
            <a:srgbClr val="FBAE40"/>
          </p15:clr>
        </p15:guide>
        <p15:guide id="10" pos="403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3" name="TextBox 2">
            <a:extLst>
              <a:ext uri="{FF2B5EF4-FFF2-40B4-BE49-F238E27FC236}">
                <a16:creationId xmlns:a16="http://schemas.microsoft.com/office/drawing/2014/main" id="{E4BFD99F-224E-444E-8EA6-0DEE5F55F970}"/>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80869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3" name="TextBox 2">
            <a:extLst>
              <a:ext uri="{FF2B5EF4-FFF2-40B4-BE49-F238E27FC236}">
                <a16:creationId xmlns:a16="http://schemas.microsoft.com/office/drawing/2014/main" id="{DC790D41-7A37-45AF-B7B7-B2419DE38B4F}"/>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105343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userDrawn="1">
          <p15:clr>
            <a:srgbClr val="FBAE40"/>
          </p15:clr>
        </p15:guide>
        <p15:guide id="7" pos="3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a:t>Click to add name</a:t>
            </a:r>
            <a:endParaRPr lang="en-GB"/>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
        <p:nvSpPr>
          <p:cNvPr id="4" name="TextBox 3">
            <a:extLst>
              <a:ext uri="{FF2B5EF4-FFF2-40B4-BE49-F238E27FC236}">
                <a16:creationId xmlns:a16="http://schemas.microsoft.com/office/drawing/2014/main" id="{AD11E703-DA2D-4C80-9239-E488EEB6C98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34139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userDrawn="1">
          <p15:clr>
            <a:srgbClr val="FBAE40"/>
          </p15:clr>
        </p15:guide>
        <p15:guide id="7" pos="1338"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a:t>Click to add name</a:t>
            </a:r>
            <a:endParaRPr lang="en-GB"/>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4" name="TextBox 3">
            <a:extLst>
              <a:ext uri="{FF2B5EF4-FFF2-40B4-BE49-F238E27FC236}">
                <a16:creationId xmlns:a16="http://schemas.microsoft.com/office/drawing/2014/main" id="{4020DF39-B9E1-4F83-A881-2D0C828A76C7}"/>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891434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userDrawn="1">
          <p15:clr>
            <a:srgbClr val="FBAE40"/>
          </p15:clr>
        </p15:guide>
        <p15:guide id="7" pos="1655" userDrawn="1">
          <p15:clr>
            <a:srgbClr val="FBAE40"/>
          </p15:clr>
        </p15:guide>
        <p15:guide id="8" pos="2721" userDrawn="1">
          <p15:clr>
            <a:srgbClr val="FBAE40"/>
          </p15:clr>
        </p15:guide>
        <p15:guide id="9" pos="3039" userDrawn="1">
          <p15:clr>
            <a:srgbClr val="FBAE40"/>
          </p15:clr>
        </p15:guide>
        <p15:guide id="10" pos="4105" userDrawn="1">
          <p15:clr>
            <a:srgbClr val="FBAE40"/>
          </p15:clr>
        </p15:guide>
        <p15:guide id="11" pos="44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3" name="TextBox 2">
            <a:extLst>
              <a:ext uri="{FF2B5EF4-FFF2-40B4-BE49-F238E27FC236}">
                <a16:creationId xmlns:a16="http://schemas.microsoft.com/office/drawing/2014/main" id="{4C9DB3C7-F064-45DF-8769-A753BDCD7854}"/>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86212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3" name="TextBox 2">
            <a:extLst>
              <a:ext uri="{FF2B5EF4-FFF2-40B4-BE49-F238E27FC236}">
                <a16:creationId xmlns:a16="http://schemas.microsoft.com/office/drawing/2014/main" id="{D2EED625-A068-453D-AC2C-E3BA7966041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58459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ext box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5" name="Text Placeholder 11">
            <a:extLst>
              <a:ext uri="{FF2B5EF4-FFF2-40B4-BE49-F238E27FC236}">
                <a16:creationId xmlns:a16="http://schemas.microsoft.com/office/drawing/2014/main" id="{54A7FFEB-DA70-4C1C-9E4D-E1C0C96AF636}"/>
              </a:ext>
            </a:extLst>
          </p:cNvPr>
          <p:cNvSpPr>
            <a:spLocks noGrp="1"/>
          </p:cNvSpPr>
          <p:nvPr>
            <p:ph type="body" sz="quarter" idx="13" hasCustomPrompt="1"/>
          </p:nvPr>
        </p:nvSpPr>
        <p:spPr>
          <a:xfrm>
            <a:off x="431798" y="1122607"/>
            <a:ext cx="4092789" cy="272700"/>
          </a:xfrm>
        </p:spPr>
        <p:txBody>
          <a:bodyPr/>
          <a:lstStyle>
            <a:lvl1pPr marL="0" indent="0">
              <a:buNone/>
              <a:defRPr sz="16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Text Placeholder 25">
            <a:extLst>
              <a:ext uri="{FF2B5EF4-FFF2-40B4-BE49-F238E27FC236}">
                <a16:creationId xmlns:a16="http://schemas.microsoft.com/office/drawing/2014/main" id="{BB1F93F7-3765-451F-ACB3-902C07B02FEB}"/>
              </a:ext>
            </a:extLst>
          </p:cNvPr>
          <p:cNvSpPr>
            <a:spLocks noGrp="1"/>
          </p:cNvSpPr>
          <p:nvPr>
            <p:ph type="body" sz="quarter" idx="12" hasCustomPrompt="1"/>
          </p:nvPr>
        </p:nvSpPr>
        <p:spPr>
          <a:xfrm>
            <a:off x="431799" y="1407169"/>
            <a:ext cx="4092788" cy="983819"/>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cxnSp>
        <p:nvCxnSpPr>
          <p:cNvPr id="7" name="Straight Connector 6">
            <a:extLst>
              <a:ext uri="{FF2B5EF4-FFF2-40B4-BE49-F238E27FC236}">
                <a16:creationId xmlns:a16="http://schemas.microsoft.com/office/drawing/2014/main" id="{CE4EFC03-062E-4270-B671-94013900BD80}"/>
              </a:ext>
            </a:extLst>
          </p:cNvPr>
          <p:cNvCxnSpPr>
            <a:cxnSpLocks/>
          </p:cNvCxnSpPr>
          <p:nvPr userDrawn="1"/>
        </p:nvCxnSpPr>
        <p:spPr>
          <a:xfrm>
            <a:off x="431800" y="1129489"/>
            <a:ext cx="409278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2DD73D92-4640-42E4-85A1-A0FBC55587F3}"/>
              </a:ext>
            </a:extLst>
          </p:cNvPr>
          <p:cNvSpPr>
            <a:spLocks noGrp="1"/>
          </p:cNvSpPr>
          <p:nvPr>
            <p:ph type="body" sz="quarter" idx="21" hasCustomPrompt="1"/>
          </p:nvPr>
        </p:nvSpPr>
        <p:spPr>
          <a:xfrm>
            <a:off x="4619412" y="1122607"/>
            <a:ext cx="4092789" cy="272700"/>
          </a:xfrm>
        </p:spPr>
        <p:txBody>
          <a:bodyPr/>
          <a:lstStyle>
            <a:lvl1pPr marL="0" indent="0">
              <a:buNone/>
              <a:defRPr sz="16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17" name="Text Placeholder 25">
            <a:extLst>
              <a:ext uri="{FF2B5EF4-FFF2-40B4-BE49-F238E27FC236}">
                <a16:creationId xmlns:a16="http://schemas.microsoft.com/office/drawing/2014/main" id="{B84F4409-8913-4AE0-B970-3BD824D6DBC3}"/>
              </a:ext>
            </a:extLst>
          </p:cNvPr>
          <p:cNvSpPr>
            <a:spLocks noGrp="1"/>
          </p:cNvSpPr>
          <p:nvPr>
            <p:ph type="body" sz="quarter" idx="22" hasCustomPrompt="1"/>
          </p:nvPr>
        </p:nvSpPr>
        <p:spPr>
          <a:xfrm>
            <a:off x="4619413" y="1407169"/>
            <a:ext cx="4092788" cy="983819"/>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cxnSp>
        <p:nvCxnSpPr>
          <p:cNvPr id="18" name="Straight Connector 17">
            <a:extLst>
              <a:ext uri="{FF2B5EF4-FFF2-40B4-BE49-F238E27FC236}">
                <a16:creationId xmlns:a16="http://schemas.microsoft.com/office/drawing/2014/main" id="{EE4F5893-3EE1-4DB4-AB6B-E6710C55AD94}"/>
              </a:ext>
            </a:extLst>
          </p:cNvPr>
          <p:cNvCxnSpPr>
            <a:cxnSpLocks/>
          </p:cNvCxnSpPr>
          <p:nvPr userDrawn="1"/>
        </p:nvCxnSpPr>
        <p:spPr>
          <a:xfrm>
            <a:off x="4619414" y="1129489"/>
            <a:ext cx="409278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A37E7610-7DD7-4117-94E9-4DB9925BA386}"/>
              </a:ext>
            </a:extLst>
          </p:cNvPr>
          <p:cNvSpPr>
            <a:spLocks noGrp="1"/>
          </p:cNvSpPr>
          <p:nvPr>
            <p:ph type="body" sz="quarter" idx="23" hasCustomPrompt="1"/>
          </p:nvPr>
        </p:nvSpPr>
        <p:spPr>
          <a:xfrm>
            <a:off x="431800" y="3463632"/>
            <a:ext cx="4092789" cy="272700"/>
          </a:xfrm>
        </p:spPr>
        <p:txBody>
          <a:bodyPr/>
          <a:lstStyle>
            <a:lvl1pPr marL="0" indent="0">
              <a:buNone/>
              <a:defRPr sz="16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20" name="Text Placeholder 25">
            <a:extLst>
              <a:ext uri="{FF2B5EF4-FFF2-40B4-BE49-F238E27FC236}">
                <a16:creationId xmlns:a16="http://schemas.microsoft.com/office/drawing/2014/main" id="{5EA1F4B0-36E9-4D86-BAEE-167D19FEAC40}"/>
              </a:ext>
            </a:extLst>
          </p:cNvPr>
          <p:cNvSpPr>
            <a:spLocks noGrp="1"/>
          </p:cNvSpPr>
          <p:nvPr>
            <p:ph type="body" sz="quarter" idx="24" hasCustomPrompt="1"/>
          </p:nvPr>
        </p:nvSpPr>
        <p:spPr>
          <a:xfrm>
            <a:off x="431801" y="3748194"/>
            <a:ext cx="4092788" cy="983819"/>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sp>
        <p:nvSpPr>
          <p:cNvPr id="3" name="TextBox 2">
            <a:extLst>
              <a:ext uri="{FF2B5EF4-FFF2-40B4-BE49-F238E27FC236}">
                <a16:creationId xmlns:a16="http://schemas.microsoft.com/office/drawing/2014/main" id="{25D2AF54-C2B2-45B5-BC41-4FDBAAD8F747}"/>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13326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ext box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6" name="Text Placeholder 25">
            <a:extLst>
              <a:ext uri="{FF2B5EF4-FFF2-40B4-BE49-F238E27FC236}">
                <a16:creationId xmlns:a16="http://schemas.microsoft.com/office/drawing/2014/main" id="{BB1F93F7-3765-451F-ACB3-902C07B02FEB}"/>
              </a:ext>
            </a:extLst>
          </p:cNvPr>
          <p:cNvSpPr>
            <a:spLocks noGrp="1"/>
          </p:cNvSpPr>
          <p:nvPr>
            <p:ph type="body" sz="quarter" idx="12" hasCustomPrompt="1"/>
          </p:nvPr>
        </p:nvSpPr>
        <p:spPr>
          <a:xfrm>
            <a:off x="431799" y="1173806"/>
            <a:ext cx="4092788" cy="3169587"/>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sp>
        <p:nvSpPr>
          <p:cNvPr id="17" name="Text Placeholder 25">
            <a:extLst>
              <a:ext uri="{FF2B5EF4-FFF2-40B4-BE49-F238E27FC236}">
                <a16:creationId xmlns:a16="http://schemas.microsoft.com/office/drawing/2014/main" id="{B84F4409-8913-4AE0-B970-3BD824D6DBC3}"/>
              </a:ext>
            </a:extLst>
          </p:cNvPr>
          <p:cNvSpPr>
            <a:spLocks noGrp="1"/>
          </p:cNvSpPr>
          <p:nvPr>
            <p:ph type="body" sz="quarter" idx="22" hasCustomPrompt="1"/>
          </p:nvPr>
        </p:nvSpPr>
        <p:spPr>
          <a:xfrm>
            <a:off x="4619413" y="1173806"/>
            <a:ext cx="4092788" cy="3169587"/>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sp>
        <p:nvSpPr>
          <p:cNvPr id="3" name="TextBox 2">
            <a:extLst>
              <a:ext uri="{FF2B5EF4-FFF2-40B4-BE49-F238E27FC236}">
                <a16:creationId xmlns:a16="http://schemas.microsoft.com/office/drawing/2014/main" id="{25D2AF54-C2B2-45B5-BC41-4FDBAAD8F747}"/>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22978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ext box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5" name="Text Placeholder 11">
            <a:extLst>
              <a:ext uri="{FF2B5EF4-FFF2-40B4-BE49-F238E27FC236}">
                <a16:creationId xmlns:a16="http://schemas.microsoft.com/office/drawing/2014/main" id="{54A7FFEB-DA70-4C1C-9E4D-E1C0C96AF636}"/>
              </a:ext>
            </a:extLst>
          </p:cNvPr>
          <p:cNvSpPr>
            <a:spLocks noGrp="1"/>
          </p:cNvSpPr>
          <p:nvPr>
            <p:ph type="body" sz="quarter" idx="13" hasCustomPrompt="1"/>
          </p:nvPr>
        </p:nvSpPr>
        <p:spPr>
          <a:xfrm>
            <a:off x="431799" y="1122607"/>
            <a:ext cx="1656406" cy="272700"/>
          </a:xfrm>
        </p:spPr>
        <p:txBody>
          <a:bodyPr/>
          <a:lstStyle>
            <a:lvl1pPr marL="0" indent="0">
              <a:buNone/>
              <a:defRPr sz="16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Text Placeholder 25">
            <a:extLst>
              <a:ext uri="{FF2B5EF4-FFF2-40B4-BE49-F238E27FC236}">
                <a16:creationId xmlns:a16="http://schemas.microsoft.com/office/drawing/2014/main" id="{BB1F93F7-3765-451F-ACB3-902C07B02FEB}"/>
              </a:ext>
            </a:extLst>
          </p:cNvPr>
          <p:cNvSpPr>
            <a:spLocks noGrp="1"/>
          </p:cNvSpPr>
          <p:nvPr>
            <p:ph type="body" sz="quarter" idx="12" hasCustomPrompt="1"/>
          </p:nvPr>
        </p:nvSpPr>
        <p:spPr>
          <a:xfrm>
            <a:off x="2146570" y="1122607"/>
            <a:ext cx="6565631" cy="829012"/>
          </a:xfrm>
        </p:spPr>
        <p:txBody>
          <a:bodyPr/>
          <a:lstStyle>
            <a:lvl1pPr marL="144000" indent="-144000">
              <a:spcAft>
                <a:spcPts val="0"/>
              </a:spcAft>
              <a:buFont typeface="Arial" panose="020B0604020202020204" pitchFamily="34" charset="0"/>
              <a:buChar char="–"/>
              <a:defRPr sz="1100" b="0">
                <a:solidFill>
                  <a:schemeClr val="bg1"/>
                </a:solidFill>
              </a:defRPr>
            </a:lvl1pPr>
          </a:lstStyle>
          <a:p>
            <a:pPr lvl="0"/>
            <a:r>
              <a:rPr lang="en-US"/>
              <a:t>4 to 6 bullet points</a:t>
            </a:r>
            <a:endParaRPr lang="en-GB"/>
          </a:p>
        </p:txBody>
      </p:sp>
      <p:cxnSp>
        <p:nvCxnSpPr>
          <p:cNvPr id="7" name="Straight Connector 6">
            <a:extLst>
              <a:ext uri="{FF2B5EF4-FFF2-40B4-BE49-F238E27FC236}">
                <a16:creationId xmlns:a16="http://schemas.microsoft.com/office/drawing/2014/main" id="{CE4EFC03-062E-4270-B671-94013900BD80}"/>
              </a:ext>
            </a:extLst>
          </p:cNvPr>
          <p:cNvCxnSpPr>
            <a:cxnSpLocks/>
          </p:cNvCxnSpPr>
          <p:nvPr userDrawn="1"/>
        </p:nvCxnSpPr>
        <p:spPr>
          <a:xfrm>
            <a:off x="431800" y="1129489"/>
            <a:ext cx="8280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5D2AF54-C2B2-45B5-BC41-4FDBAAD8F747}"/>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961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DECE1B8-1EDD-4C21-AA42-F40FE1886533}"/>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81418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6" name="TextBox 5">
            <a:extLst>
              <a:ext uri="{FF2B5EF4-FFF2-40B4-BE49-F238E27FC236}">
                <a16:creationId xmlns:a16="http://schemas.microsoft.com/office/drawing/2014/main" id="{93FB0A2B-65B6-44BD-9447-5E0815431170}"/>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96994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
        <p:nvSpPr>
          <p:cNvPr id="3" name="TextBox 2">
            <a:extLst>
              <a:ext uri="{FF2B5EF4-FFF2-40B4-BE49-F238E27FC236}">
                <a16:creationId xmlns:a16="http://schemas.microsoft.com/office/drawing/2014/main" id="{D38EFC8E-EE22-4E1F-936F-A920021FDB0E}"/>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719516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
        <p:nvSpPr>
          <p:cNvPr id="6" name="TextBox 5">
            <a:extLst>
              <a:ext uri="{FF2B5EF4-FFF2-40B4-BE49-F238E27FC236}">
                <a16:creationId xmlns:a16="http://schemas.microsoft.com/office/drawing/2014/main" id="{1A4037D2-55FA-472A-97EB-0496E09A8BEF}"/>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34259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
        <p:nvSpPr>
          <p:cNvPr id="5" name="TextBox 4">
            <a:extLst>
              <a:ext uri="{FF2B5EF4-FFF2-40B4-BE49-F238E27FC236}">
                <a16:creationId xmlns:a16="http://schemas.microsoft.com/office/drawing/2014/main" id="{6C2EEE76-6066-40D9-B37B-9288D0AED351}"/>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808362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7772008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36305250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78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172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365424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047479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
        <p:nvSpPr>
          <p:cNvPr id="5" name="TextBox 4">
            <a:extLst>
              <a:ext uri="{FF2B5EF4-FFF2-40B4-BE49-F238E27FC236}">
                <a16:creationId xmlns:a16="http://schemas.microsoft.com/office/drawing/2014/main" id="{B8F20BCC-CAF9-40DB-B4F2-AEA14BFE74BF}"/>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95488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648189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542775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2126085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42025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1605926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336560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11997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p15:clr>
            <a:srgbClr val="FBAE40"/>
          </p15:clr>
        </p15:guide>
        <p15:guide id="7" pos="301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162842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1391778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3376272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
        <p:nvSpPr>
          <p:cNvPr id="3" name="TextBox 2">
            <a:extLst>
              <a:ext uri="{FF2B5EF4-FFF2-40B4-BE49-F238E27FC236}">
                <a16:creationId xmlns:a16="http://schemas.microsoft.com/office/drawing/2014/main" id="{EF1F03A2-9BE2-4DF6-8DAE-9C85FCD9420B}"/>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45122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 imag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1525" y="3160713"/>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2200" y="3160713"/>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3132603"/>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0" y="1254440"/>
            <a:ext cx="2519363" cy="1692000"/>
          </a:xfrm>
        </p:spPr>
        <p:txBody>
          <a:bodyPr/>
          <a:lstStyle>
            <a:lvl1pPr marL="0" indent="0">
              <a:buNone/>
              <a:defRPr b="0">
                <a:solidFill>
                  <a:schemeClr val="bg1"/>
                </a:solidFill>
              </a:defRPr>
            </a:lvl1pPr>
          </a:lstStyle>
          <a:p>
            <a:r>
              <a:rPr lang="en-GB"/>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3312000" y="1254440"/>
            <a:ext cx="2520000" cy="1692000"/>
          </a:xfrm>
        </p:spPr>
        <p:txBody>
          <a:bodyPr/>
          <a:lstStyle>
            <a:lvl1pPr marL="0" indent="0">
              <a:buNone/>
              <a:defRPr b="0">
                <a:solidFill>
                  <a:schemeClr val="bg1"/>
                </a:solidFill>
              </a:defRPr>
            </a:lvl1pPr>
          </a:lstStyle>
          <a:p>
            <a:r>
              <a:rPr lang="en-GB"/>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6192200" y="1254442"/>
            <a:ext cx="2520000" cy="1692000"/>
          </a:xfrm>
        </p:spPr>
        <p:txBody>
          <a:bodyPr/>
          <a:lstStyle>
            <a:lvl1pPr marL="0" indent="0">
              <a:buNone/>
              <a:defRPr b="0">
                <a:solidFill>
                  <a:schemeClr val="bg1"/>
                </a:solidFill>
              </a:defRPr>
            </a:lvl1pPr>
          </a:lstStyle>
          <a:p>
            <a:r>
              <a:rPr lang="en-GB"/>
              <a:t>Click icon to add picture</a:t>
            </a:r>
          </a:p>
        </p:txBody>
      </p: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20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2200" y="3124983"/>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30850" y="3161758"/>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3134179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 images (Light)">
    <p:bg>
      <p:bgPr>
        <a:solidFill>
          <a:schemeClr val="bg2"/>
        </a:solidFill>
        <a:effectLst/>
      </p:bgPr>
    </p:bg>
    <p:spTree>
      <p:nvGrpSpPr>
        <p:cNvPr id="1" name=""/>
        <p:cNvGrpSpPr/>
        <p:nvPr/>
      </p:nvGrpSpPr>
      <p:grpSpPr>
        <a:xfrm>
          <a:off x="0" y="0"/>
          <a:ext cx="0" cy="0"/>
          <a:chOff x="0" y="0"/>
          <a:chExt cx="0" cy="0"/>
        </a:xfrm>
      </p:grpSpPr>
      <p:sp>
        <p:nvSpPr>
          <p:cNvPr id="23" name="Text Placeholder 11">
            <a:extLst>
              <a:ext uri="{FF2B5EF4-FFF2-40B4-BE49-F238E27FC236}">
                <a16:creationId xmlns:a16="http://schemas.microsoft.com/office/drawing/2014/main" id="{C9863077-8CC3-4BBF-B430-3855EC0D669A}"/>
              </a:ext>
            </a:extLst>
          </p:cNvPr>
          <p:cNvSpPr>
            <a:spLocks noGrp="1"/>
          </p:cNvSpPr>
          <p:nvPr>
            <p:ph type="body" sz="quarter" idx="13" hasCustomPrompt="1"/>
          </p:nvPr>
        </p:nvSpPr>
        <p:spPr>
          <a:xfrm>
            <a:off x="3311525" y="3160713"/>
            <a:ext cx="2520950" cy="701302"/>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4" name="Text Placeholder 11">
            <a:extLst>
              <a:ext uri="{FF2B5EF4-FFF2-40B4-BE49-F238E27FC236}">
                <a16:creationId xmlns:a16="http://schemas.microsoft.com/office/drawing/2014/main" id="{DA455E2B-2D9B-44D5-AF1B-E5C2833F6E58}"/>
              </a:ext>
            </a:extLst>
          </p:cNvPr>
          <p:cNvSpPr>
            <a:spLocks noGrp="1"/>
          </p:cNvSpPr>
          <p:nvPr>
            <p:ph type="body" sz="quarter" idx="14" hasCustomPrompt="1"/>
          </p:nvPr>
        </p:nvSpPr>
        <p:spPr>
          <a:xfrm>
            <a:off x="6192200" y="3160713"/>
            <a:ext cx="2520950" cy="701301"/>
          </a:xfrm>
        </p:spPr>
        <p:txBody>
          <a:bodyPr/>
          <a:lstStyle>
            <a:lvl1pPr marL="288000" indent="-288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5" name="Title 7">
            <a:extLst>
              <a:ext uri="{FF2B5EF4-FFF2-40B4-BE49-F238E27FC236}">
                <a16:creationId xmlns:a16="http://schemas.microsoft.com/office/drawing/2014/main" id="{40A893CA-5C26-4EC6-BAD0-71AE64858893}"/>
              </a:ext>
            </a:extLst>
          </p:cNvPr>
          <p:cNvSpPr>
            <a:spLocks noGrp="1"/>
          </p:cNvSpPr>
          <p:nvPr>
            <p:ph type="title" hasCustomPrompt="1"/>
          </p:nvPr>
        </p:nvSpPr>
        <p:spPr>
          <a:xfrm>
            <a:off x="431800" y="3160713"/>
            <a:ext cx="2520000" cy="701304"/>
          </a:xfrm>
        </p:spPr>
        <p:txBody>
          <a:bodyPr/>
          <a:lstStyle>
            <a:lvl1pPr marL="288000" indent="-288000">
              <a:lnSpc>
                <a:spcPct val="100000"/>
              </a:lnSpc>
              <a:spcAft>
                <a:spcPts val="500"/>
              </a:spcAft>
              <a:buFontTx/>
              <a:buChar char="–"/>
              <a:defRPr sz="1800" b="0">
                <a:solidFill>
                  <a:schemeClr val="tx1"/>
                </a:solidFill>
              </a:defRPr>
            </a:lvl1pPr>
          </a:lstStyle>
          <a:p>
            <a:r>
              <a:rPr lang="en-US"/>
              <a:t>Click to add text</a:t>
            </a:r>
            <a:endParaRPr lang="en-GB"/>
          </a:p>
        </p:txBody>
      </p:sp>
      <p:cxnSp>
        <p:nvCxnSpPr>
          <p:cNvPr id="26" name="Straight Connector 25">
            <a:extLst>
              <a:ext uri="{FF2B5EF4-FFF2-40B4-BE49-F238E27FC236}">
                <a16:creationId xmlns:a16="http://schemas.microsoft.com/office/drawing/2014/main" id="{2471527B-53ED-44E4-B84A-A9BF95EDB671}"/>
              </a:ext>
            </a:extLst>
          </p:cNvPr>
          <p:cNvCxnSpPr>
            <a:cxnSpLocks/>
          </p:cNvCxnSpPr>
          <p:nvPr userDrawn="1"/>
        </p:nvCxnSpPr>
        <p:spPr>
          <a:xfrm>
            <a:off x="431800" y="313260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2">
            <a:extLst>
              <a:ext uri="{FF2B5EF4-FFF2-40B4-BE49-F238E27FC236}">
                <a16:creationId xmlns:a16="http://schemas.microsoft.com/office/drawing/2014/main" id="{BB69E7F7-A753-4EE6-A6F6-2E1E77308480}"/>
              </a:ext>
            </a:extLst>
          </p:cNvPr>
          <p:cNvSpPr>
            <a:spLocks noGrp="1"/>
          </p:cNvSpPr>
          <p:nvPr>
            <p:ph type="pic" sz="quarter" idx="10"/>
          </p:nvPr>
        </p:nvSpPr>
        <p:spPr>
          <a:xfrm>
            <a:off x="431800" y="1254440"/>
            <a:ext cx="2520000" cy="1692000"/>
          </a:xfrm>
        </p:spPr>
        <p:txBody>
          <a:bodyPr/>
          <a:lstStyle>
            <a:lvl1pPr marL="0" indent="0">
              <a:buNone/>
              <a:defRPr b="0">
                <a:solidFill>
                  <a:schemeClr val="tx1"/>
                </a:solidFill>
              </a:defRPr>
            </a:lvl1pPr>
          </a:lstStyle>
          <a:p>
            <a:r>
              <a:rPr lang="en-GB"/>
              <a:t>Click icon to add picture</a:t>
            </a:r>
          </a:p>
        </p:txBody>
      </p:sp>
      <p:sp>
        <p:nvSpPr>
          <p:cNvPr id="28" name="Picture Placeholder 2">
            <a:extLst>
              <a:ext uri="{FF2B5EF4-FFF2-40B4-BE49-F238E27FC236}">
                <a16:creationId xmlns:a16="http://schemas.microsoft.com/office/drawing/2014/main" id="{C756934B-E4E0-4141-9A7B-4932B5A304A4}"/>
              </a:ext>
            </a:extLst>
          </p:cNvPr>
          <p:cNvSpPr>
            <a:spLocks noGrp="1"/>
          </p:cNvSpPr>
          <p:nvPr>
            <p:ph type="pic" sz="quarter" idx="11"/>
          </p:nvPr>
        </p:nvSpPr>
        <p:spPr>
          <a:xfrm>
            <a:off x="3312000" y="1254440"/>
            <a:ext cx="2520000" cy="1692000"/>
          </a:xfrm>
        </p:spPr>
        <p:txBody>
          <a:bodyPr/>
          <a:lstStyle>
            <a:lvl1pPr marL="0" indent="0">
              <a:buNone/>
              <a:defRPr b="0">
                <a:solidFill>
                  <a:schemeClr val="tx1"/>
                </a:solidFill>
              </a:defRPr>
            </a:lvl1pPr>
          </a:lstStyle>
          <a:p>
            <a:r>
              <a:rPr lang="en-GB"/>
              <a:t>Click icon to add picture</a:t>
            </a:r>
          </a:p>
        </p:txBody>
      </p:sp>
      <p:sp>
        <p:nvSpPr>
          <p:cNvPr id="29" name="Picture Placeholder 2">
            <a:extLst>
              <a:ext uri="{FF2B5EF4-FFF2-40B4-BE49-F238E27FC236}">
                <a16:creationId xmlns:a16="http://schemas.microsoft.com/office/drawing/2014/main" id="{9E943CD3-34B8-45E5-AFBD-CA8813D4BE61}"/>
              </a:ext>
            </a:extLst>
          </p:cNvPr>
          <p:cNvSpPr>
            <a:spLocks noGrp="1"/>
          </p:cNvSpPr>
          <p:nvPr>
            <p:ph type="pic" sz="quarter" idx="12"/>
          </p:nvPr>
        </p:nvSpPr>
        <p:spPr>
          <a:xfrm>
            <a:off x="6192200" y="1254442"/>
            <a:ext cx="2520000" cy="1692000"/>
          </a:xfrm>
        </p:spPr>
        <p:txBody>
          <a:bodyPr/>
          <a:lstStyle>
            <a:lvl1pPr marL="0" indent="0">
              <a:buNone/>
              <a:defRPr b="0">
                <a:solidFill>
                  <a:schemeClr val="tx1"/>
                </a:solidFill>
              </a:defRPr>
            </a:lvl1pPr>
          </a:lstStyle>
          <a:p>
            <a:r>
              <a:rPr lang="en-GB"/>
              <a:t>Click icon to add picture</a:t>
            </a:r>
          </a:p>
        </p:txBody>
      </p:sp>
      <p:cxnSp>
        <p:nvCxnSpPr>
          <p:cNvPr id="30" name="Straight Connector 29">
            <a:extLst>
              <a:ext uri="{FF2B5EF4-FFF2-40B4-BE49-F238E27FC236}">
                <a16:creationId xmlns:a16="http://schemas.microsoft.com/office/drawing/2014/main" id="{8356D04E-96CE-42C6-8797-23AC35DCD5B2}"/>
              </a:ext>
            </a:extLst>
          </p:cNvPr>
          <p:cNvCxnSpPr>
            <a:cxnSpLocks/>
          </p:cNvCxnSpPr>
          <p:nvPr userDrawn="1"/>
        </p:nvCxnSpPr>
        <p:spPr>
          <a:xfrm>
            <a:off x="33120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5CABF2-DF5C-477C-A26C-AC42B4516332}"/>
              </a:ext>
            </a:extLst>
          </p:cNvPr>
          <p:cNvCxnSpPr>
            <a:cxnSpLocks/>
          </p:cNvCxnSpPr>
          <p:nvPr userDrawn="1"/>
        </p:nvCxnSpPr>
        <p:spPr>
          <a:xfrm>
            <a:off x="6192200" y="3124983"/>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60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 box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498" y="1606370"/>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1" y="1606370"/>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2908666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 boxes (Light)">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4C0798-3A00-4D85-AA21-D37CEDB1FA2D}"/>
              </a:ext>
            </a:extLst>
          </p:cNvPr>
          <p:cNvCxnSpPr>
            <a:cxnSpLocks/>
          </p:cNvCxnSpPr>
          <p:nvPr userDrawn="1"/>
        </p:nvCxnSpPr>
        <p:spPr>
          <a:xfrm>
            <a:off x="1079498" y="1606370"/>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CB00C7-989B-45C7-AA4C-E065DBEAFA1C}"/>
              </a:ext>
            </a:extLst>
          </p:cNvPr>
          <p:cNvCxnSpPr>
            <a:cxnSpLocks/>
          </p:cNvCxnSpPr>
          <p:nvPr userDrawn="1"/>
        </p:nvCxnSpPr>
        <p:spPr>
          <a:xfrm>
            <a:off x="5003801" y="1606370"/>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48DA490F-DDDB-45E4-BA8E-6EAC2B08F3E3}"/>
              </a:ext>
            </a:extLst>
          </p:cNvPr>
          <p:cNvSpPr>
            <a:spLocks noGrp="1"/>
          </p:cNvSpPr>
          <p:nvPr>
            <p:ph type="body" sz="quarter" idx="15" hasCustomPrompt="1"/>
          </p:nvPr>
        </p:nvSpPr>
        <p:spPr>
          <a:xfrm>
            <a:off x="1079498" y="1636850"/>
            <a:ext cx="3050407" cy="1362389"/>
          </a:xfrm>
        </p:spPr>
        <p:txBody>
          <a:bodyPr/>
          <a:lstStyle>
            <a:lvl1pPr>
              <a:spcAft>
                <a:spcPts val="600"/>
              </a:spcAft>
              <a:defRPr>
                <a:solidFill>
                  <a:schemeClr val="tx1"/>
                </a:solidFill>
              </a:defRPr>
            </a:lvl1pPr>
          </a:lstStyle>
          <a:p>
            <a:pPr lvl="0"/>
            <a:r>
              <a:rPr lang="en-US"/>
              <a:t>Click to add text</a:t>
            </a:r>
          </a:p>
        </p:txBody>
      </p:sp>
      <p:sp>
        <p:nvSpPr>
          <p:cNvPr id="11" name="Text Placeholder 10">
            <a:extLst>
              <a:ext uri="{FF2B5EF4-FFF2-40B4-BE49-F238E27FC236}">
                <a16:creationId xmlns:a16="http://schemas.microsoft.com/office/drawing/2014/main" id="{8598B511-DCBF-4838-9F07-F0BAEBE4EA8C}"/>
              </a:ext>
            </a:extLst>
          </p:cNvPr>
          <p:cNvSpPr>
            <a:spLocks noGrp="1"/>
          </p:cNvSpPr>
          <p:nvPr>
            <p:ph type="body" sz="quarter" idx="16" hasCustomPrompt="1"/>
          </p:nvPr>
        </p:nvSpPr>
        <p:spPr>
          <a:xfrm>
            <a:off x="5003800" y="1636849"/>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1361855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 boxes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0850" y="1511326"/>
            <a:ext cx="251936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33110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2A627-4CB8-4EF2-85D8-B14D75F9C353}"/>
              </a:ext>
            </a:extLst>
          </p:cNvPr>
          <p:cNvCxnSpPr>
            <a:cxnSpLocks/>
          </p:cNvCxnSpPr>
          <p:nvPr userDrawn="1"/>
        </p:nvCxnSpPr>
        <p:spPr>
          <a:xfrm>
            <a:off x="6191250" y="1503706"/>
            <a:ext cx="252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bg1"/>
                </a:solidFill>
              </a:defRPr>
            </a:lvl1pPr>
          </a:lstStyle>
          <a:p>
            <a:pPr lvl="0"/>
            <a:r>
              <a:rPr lang="en-US"/>
              <a:t>Click to add text</a:t>
            </a:r>
          </a:p>
        </p:txBody>
      </p:sp>
    </p:spTree>
    <p:extLst>
      <p:ext uri="{BB962C8B-B14F-4D97-AF65-F5344CB8AC3E}">
        <p14:creationId xmlns:p14="http://schemas.microsoft.com/office/powerpoint/2010/main" val="3018450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8" pos="3674">
          <p15:clr>
            <a:srgbClr val="FBAE40"/>
          </p15:clr>
        </p15:guide>
        <p15:guide id="9" pos="3901">
          <p15:clr>
            <a:srgbClr val="FBAE40"/>
          </p15:clr>
        </p15:guide>
        <p15:guide id="10" pos="208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 boxes (Light)">
    <p:bg>
      <p:bgPr>
        <a:solidFill>
          <a:schemeClr val="bg2"/>
        </a:solidFill>
        <a:effectLst/>
      </p:bgPr>
    </p:bg>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D9026A22-B87C-46F8-B2F4-6A0F11F9AF84}"/>
              </a:ext>
            </a:extLst>
          </p:cNvPr>
          <p:cNvSpPr>
            <a:spLocks noGrp="1"/>
          </p:cNvSpPr>
          <p:nvPr>
            <p:ph type="body" sz="quarter" idx="13" hasCustomPrompt="1"/>
          </p:nvPr>
        </p:nvSpPr>
        <p:spPr>
          <a:xfrm>
            <a:off x="3310575" y="1539436"/>
            <a:ext cx="2520950" cy="701302"/>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12" name="Text Placeholder 11">
            <a:extLst>
              <a:ext uri="{FF2B5EF4-FFF2-40B4-BE49-F238E27FC236}">
                <a16:creationId xmlns:a16="http://schemas.microsoft.com/office/drawing/2014/main" id="{51911C50-0DDD-4A01-9B6D-DC79062CABC4}"/>
              </a:ext>
            </a:extLst>
          </p:cNvPr>
          <p:cNvSpPr>
            <a:spLocks noGrp="1"/>
          </p:cNvSpPr>
          <p:nvPr>
            <p:ph type="body" sz="quarter" idx="14" hasCustomPrompt="1"/>
          </p:nvPr>
        </p:nvSpPr>
        <p:spPr>
          <a:xfrm>
            <a:off x="6191250" y="1539436"/>
            <a:ext cx="2520950" cy="701301"/>
          </a:xfrm>
        </p:spPr>
        <p:txBody>
          <a:bodyPr/>
          <a:lstStyle>
            <a:lvl1pPr marL="216000" indent="-216000">
              <a:spcAft>
                <a:spcPts val="500"/>
              </a:spcAft>
              <a:buFontTx/>
              <a:buChar char="–"/>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3" name="Straight Connector 12">
            <a:extLst>
              <a:ext uri="{FF2B5EF4-FFF2-40B4-BE49-F238E27FC236}">
                <a16:creationId xmlns:a16="http://schemas.microsoft.com/office/drawing/2014/main" id="{9BFD4059-1CEA-431F-9737-E09AE1FE1EB5}"/>
              </a:ext>
            </a:extLst>
          </p:cNvPr>
          <p:cNvCxnSpPr>
            <a:cxnSpLocks/>
          </p:cNvCxnSpPr>
          <p:nvPr userDrawn="1"/>
        </p:nvCxnSpPr>
        <p:spPr>
          <a:xfrm>
            <a:off x="430850" y="1511326"/>
            <a:ext cx="25193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C88001-0B7A-4142-B613-954FB5D1A6C1}"/>
              </a:ext>
            </a:extLst>
          </p:cNvPr>
          <p:cNvCxnSpPr>
            <a:cxnSpLocks/>
          </p:cNvCxnSpPr>
          <p:nvPr userDrawn="1"/>
        </p:nvCxnSpPr>
        <p:spPr>
          <a:xfrm>
            <a:off x="33110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A71E79-A98D-4A0F-8EA8-7B9B1469E422}"/>
              </a:ext>
            </a:extLst>
          </p:cNvPr>
          <p:cNvCxnSpPr>
            <a:cxnSpLocks/>
          </p:cNvCxnSpPr>
          <p:nvPr userDrawn="1"/>
        </p:nvCxnSpPr>
        <p:spPr>
          <a:xfrm>
            <a:off x="6191250" y="1503706"/>
            <a:ext cx="252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F94767EF-D844-43F5-980B-C5081407A37D}"/>
              </a:ext>
            </a:extLst>
          </p:cNvPr>
          <p:cNvSpPr>
            <a:spLocks noGrp="1"/>
          </p:cNvSpPr>
          <p:nvPr>
            <p:ph type="body" sz="quarter" idx="16" hasCustomPrompt="1"/>
          </p:nvPr>
        </p:nvSpPr>
        <p:spPr>
          <a:xfrm>
            <a:off x="429900" y="1540481"/>
            <a:ext cx="2519363" cy="700256"/>
          </a:xfrm>
        </p:spPr>
        <p:txBody>
          <a:bodyPr/>
          <a:lstStyle>
            <a:lvl1pPr marL="216000" indent="-216000">
              <a:spcAft>
                <a:spcPts val="600"/>
              </a:spcAft>
              <a:defRPr sz="1800">
                <a:solidFill>
                  <a:schemeClr val="tx1"/>
                </a:solidFill>
              </a:defRPr>
            </a:lvl1pPr>
          </a:lstStyle>
          <a:p>
            <a:pPr lvl="0"/>
            <a:r>
              <a:rPr lang="en-US"/>
              <a:t>Click to add text</a:t>
            </a:r>
          </a:p>
        </p:txBody>
      </p:sp>
    </p:spTree>
    <p:extLst>
      <p:ext uri="{BB962C8B-B14F-4D97-AF65-F5344CB8AC3E}">
        <p14:creationId xmlns:p14="http://schemas.microsoft.com/office/powerpoint/2010/main" val="1063966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859">
          <p15:clr>
            <a:srgbClr val="FBAE40"/>
          </p15:clr>
        </p15:guide>
        <p15:guide id="7" pos="2086">
          <p15:clr>
            <a:srgbClr val="FBAE40"/>
          </p15:clr>
        </p15:guide>
        <p15:guide id="8" pos="3674">
          <p15:clr>
            <a:srgbClr val="FBAE40"/>
          </p15:clr>
        </p15:guide>
        <p15:guide id="9" pos="390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4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47"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48" y="258544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47" y="420334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851623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5010150"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5010150" y="2576334"/>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5010150"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026754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3 images (Dark) (Alt)">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3471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3471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34709" y="420336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34710" y="258544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34709" y="4203347"/>
            <a:ext cx="2299138" cy="322707"/>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283245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orient="horz" pos="1620">
          <p15:clr>
            <a:srgbClr val="FBAE40"/>
          </p15:clr>
        </p15:guide>
        <p15:guide id="8" pos="3152">
          <p15:clr>
            <a:srgbClr val="FBAE40"/>
          </p15:clr>
        </p15:guide>
        <p15:guide id="9" pos="1156">
          <p15:clr>
            <a:srgbClr val="FBAE40"/>
          </p15:clr>
        </p15:guide>
        <p15:guide id="10" pos="460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 images (Light) (Al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1841062"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1841063"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183471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1841062" y="419425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1841062" y="257633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5010149"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5010150"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5010147"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1841062" y="4194240"/>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1739636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156">
          <p15:clr>
            <a:srgbClr val="FBAE40"/>
          </p15:clr>
        </p15:guide>
        <p15:guide id="7" orient="horz" pos="1620">
          <p15:clr>
            <a:srgbClr val="FBAE40"/>
          </p15:clr>
        </p15:guide>
        <p15:guide id="8" pos="2608">
          <p15:clr>
            <a:srgbClr val="FBAE40"/>
          </p15:clr>
        </p15:guide>
        <p15:guide id="9" pos="3152">
          <p15:clr>
            <a:srgbClr val="FBAE40"/>
          </p15:clr>
        </p15:guide>
        <p15:guide id="10" pos="46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
        <p:nvSpPr>
          <p:cNvPr id="3" name="TextBox 2">
            <a:extLst>
              <a:ext uri="{FF2B5EF4-FFF2-40B4-BE49-F238E27FC236}">
                <a16:creationId xmlns:a16="http://schemas.microsoft.com/office/drawing/2014/main" id="{A2135815-947C-4942-8A70-C6BA584B4F8E}"/>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31743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5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9712"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9712"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9712"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3877992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1620">
          <p15:clr>
            <a:srgbClr val="FBAE40"/>
          </p15:clr>
        </p15:guide>
        <p15:guide id="4" orient="horz" pos="259">
          <p15:clr>
            <a:srgbClr val="FBAE40"/>
          </p15:clr>
        </p15:guide>
        <p15:guide id="5" pos="5488">
          <p15:clr>
            <a:srgbClr val="FBAE40"/>
          </p15:clr>
        </p15:guide>
        <p15:guide id="7" orient="horz" pos="2981">
          <p15:clr>
            <a:srgbClr val="FBAE40"/>
          </p15:clr>
        </p15:guide>
        <p15:guide id="8" pos="1723">
          <p15:clr>
            <a:srgbClr val="FBAE40"/>
          </p15:clr>
        </p15:guide>
        <p15:guide id="9" pos="2154">
          <p15:clr>
            <a:srgbClr val="FBAE40"/>
          </p15:clr>
        </p15:guide>
        <p15:guide id="10" pos="3606">
          <p15:clr>
            <a:srgbClr val="FBAE40"/>
          </p15:clr>
        </p15:guide>
        <p15:guide id="11" pos="403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5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9"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800" y="2584284"/>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9"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5386" y="4202205"/>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5387" y="2584284"/>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5386" y="420219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469720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p15:clr>
            <a:srgbClr val="FBAE40"/>
          </p15:clr>
        </p15:guide>
        <p15:guide id="7" orient="horz" pos="1620">
          <p15:clr>
            <a:srgbClr val="FBAE40"/>
          </p15:clr>
        </p15:guide>
        <p15:guide id="8" pos="2154">
          <p15:clr>
            <a:srgbClr val="FBAE40"/>
          </p15:clr>
        </p15:guide>
        <p15:guide id="9" pos="3606">
          <p15:clr>
            <a:srgbClr val="FBAE40"/>
          </p15:clr>
        </p15:guide>
        <p15:guide id="10" pos="403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6 images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bg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bg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1797"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1798" y="2571750"/>
            <a:ext cx="2299138" cy="1485084"/>
          </a:xfrm>
        </p:spPr>
        <p:txBody>
          <a:bodyPr/>
          <a:lstStyle>
            <a:lvl1pPr marL="0" indent="0">
              <a:buNone/>
              <a:defRPr b="0">
                <a:solidFill>
                  <a:schemeClr val="bg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bg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3061"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3062" y="2571750"/>
            <a:ext cx="2299138" cy="1485084"/>
          </a:xfrm>
        </p:spPr>
        <p:txBody>
          <a:bodyPr/>
          <a:lstStyle>
            <a:lvl1pPr marL="0" indent="0">
              <a:buNone/>
              <a:defRPr b="0">
                <a:solidFill>
                  <a:schemeClr val="bg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1797"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3061"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bg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2425" y="4189671"/>
            <a:ext cx="2299138"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2426" y="2571750"/>
            <a:ext cx="2299138" cy="1485084"/>
          </a:xfrm>
        </p:spPr>
        <p:txBody>
          <a:bodyPr/>
          <a:lstStyle>
            <a:lvl1pPr marL="0" indent="0">
              <a:buNone/>
              <a:defRPr b="0">
                <a:solidFill>
                  <a:schemeClr val="bg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2425" y="4189657"/>
            <a:ext cx="2299138" cy="319786"/>
          </a:xfrm>
        </p:spPr>
        <p:txBody>
          <a:bodyPr/>
          <a:lstStyle>
            <a:lvl1pPr marL="0" indent="0">
              <a:spcAft>
                <a:spcPts val="500"/>
              </a:spcAft>
              <a:buFontTx/>
              <a:buNone/>
              <a:defRPr sz="1800">
                <a:solidFill>
                  <a:schemeClr val="bg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384826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606">
          <p15:clr>
            <a:srgbClr val="FBAE40"/>
          </p15:clr>
        </p15:guide>
        <p15:guide id="7" orient="horz" pos="1620">
          <p15:clr>
            <a:srgbClr val="FBAE40"/>
          </p15:clr>
        </p15:guide>
        <p15:guide id="8" pos="1723">
          <p15:clr>
            <a:srgbClr val="FBAE40"/>
          </p15:clr>
        </p15:guide>
        <p15:guide id="9" pos="2154">
          <p15:clr>
            <a:srgbClr val="FBAE40"/>
          </p15:clr>
        </p15:guide>
        <p15:guide id="10" pos="403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6 images (Light)">
    <p:bg>
      <p:bgPr>
        <a:solidFill>
          <a:schemeClr val="bg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029070"/>
            <a:ext cx="2299138" cy="319787"/>
          </a:xfrm>
        </p:spPr>
        <p:txBody>
          <a:bodyPr/>
          <a:lstStyle>
            <a:lvl1pPr marL="0" indent="0">
              <a:lnSpc>
                <a:spcPct val="100000"/>
              </a:lnSpc>
              <a:spcAft>
                <a:spcPts val="500"/>
              </a:spcAft>
              <a:buFontTx/>
              <a:buNone/>
              <a:defRPr sz="1800" b="0">
                <a:solidFill>
                  <a:schemeClr val="tx1"/>
                </a:solidFill>
              </a:defRPr>
            </a:lvl1pPr>
          </a:lstStyle>
          <a:p>
            <a:r>
              <a:rPr lang="en-US"/>
              <a:t>Click to add text</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1"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431802" y="411163"/>
            <a:ext cx="2299138" cy="1485084"/>
          </a:xfrm>
        </p:spPr>
        <p:txBody>
          <a:bodyPr/>
          <a:lstStyle>
            <a:lvl1pPr marL="0" indent="0">
              <a:buNone/>
              <a:defRPr b="0">
                <a:solidFill>
                  <a:schemeClr val="tx1"/>
                </a:solidFill>
              </a:defRPr>
            </a:lvl1pPr>
          </a:lstStyle>
          <a:p>
            <a:r>
              <a:rPr lang="en-GB"/>
              <a:t>Click icon to add picture</a:t>
            </a:r>
          </a:p>
        </p:txBody>
      </p:sp>
      <p:cxnSp>
        <p:nvCxnSpPr>
          <p:cNvPr id="38" name="Straight Connector 37">
            <a:extLst>
              <a:ext uri="{FF2B5EF4-FFF2-40B4-BE49-F238E27FC236}">
                <a16:creationId xmlns:a16="http://schemas.microsoft.com/office/drawing/2014/main" id="{9ADAFBE0-E4BE-49CE-B6AE-E13838084BB3}"/>
              </a:ext>
            </a:extLst>
          </p:cNvPr>
          <p:cNvCxnSpPr>
            <a:cxnSpLocks/>
          </p:cNvCxnSpPr>
          <p:nvPr userDrawn="1"/>
        </p:nvCxnSpPr>
        <p:spPr>
          <a:xfrm>
            <a:off x="436124"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C0EA1AD3-FB09-47F8-BB9C-4F38BB33C267}"/>
              </a:ext>
            </a:extLst>
          </p:cNvPr>
          <p:cNvSpPr>
            <a:spLocks noGrp="1"/>
          </p:cNvSpPr>
          <p:nvPr>
            <p:ph type="pic" sz="quarter" idx="11"/>
          </p:nvPr>
        </p:nvSpPr>
        <p:spPr>
          <a:xfrm>
            <a:off x="436125" y="2585440"/>
            <a:ext cx="2299138" cy="1485084"/>
          </a:xfrm>
        </p:spPr>
        <p:txBody>
          <a:bodyPr/>
          <a:lstStyle>
            <a:lvl1pPr marL="0" indent="0">
              <a:buNone/>
              <a:defRPr b="0">
                <a:solidFill>
                  <a:schemeClr val="tx1"/>
                </a:solidFill>
              </a:defRPr>
            </a:lvl1pPr>
          </a:lstStyle>
          <a:p>
            <a:r>
              <a:rPr lang="en-GB"/>
              <a:t>Click icon to add picture</a:t>
            </a:r>
          </a:p>
        </p:txBody>
      </p:sp>
      <p:cxnSp>
        <p:nvCxnSpPr>
          <p:cNvPr id="41" name="Straight Connector 40">
            <a:extLst>
              <a:ext uri="{FF2B5EF4-FFF2-40B4-BE49-F238E27FC236}">
                <a16:creationId xmlns:a16="http://schemas.microsoft.com/office/drawing/2014/main" id="{1048226E-5BD0-47BC-A2CE-6028EB18DC46}"/>
              </a:ext>
            </a:extLst>
          </p:cNvPr>
          <p:cNvCxnSpPr>
            <a:cxnSpLocks/>
          </p:cNvCxnSpPr>
          <p:nvPr userDrawn="1"/>
        </p:nvCxnSpPr>
        <p:spPr>
          <a:xfrm>
            <a:off x="6413064"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5F72582F-7373-4398-BCD6-DF8E97287094}"/>
              </a:ext>
            </a:extLst>
          </p:cNvPr>
          <p:cNvSpPr>
            <a:spLocks noGrp="1"/>
          </p:cNvSpPr>
          <p:nvPr>
            <p:ph type="pic" sz="quarter" idx="12"/>
          </p:nvPr>
        </p:nvSpPr>
        <p:spPr>
          <a:xfrm>
            <a:off x="6413065" y="411163"/>
            <a:ext cx="2299138" cy="1485084"/>
          </a:xfrm>
        </p:spPr>
        <p:txBody>
          <a:bodyPr/>
          <a:lstStyle>
            <a:lvl1pPr marL="0" indent="0">
              <a:buNone/>
              <a:defRPr b="0">
                <a:solidFill>
                  <a:schemeClr val="tx1"/>
                </a:solidFill>
              </a:defRPr>
            </a:lvl1pPr>
          </a:lstStyle>
          <a:p>
            <a:r>
              <a:rPr lang="en-GB"/>
              <a:t>Click icon to add picture</a:t>
            </a:r>
          </a:p>
        </p:txBody>
      </p:sp>
      <p:cxnSp>
        <p:nvCxnSpPr>
          <p:cNvPr id="44" name="Straight Connector 43">
            <a:extLst>
              <a:ext uri="{FF2B5EF4-FFF2-40B4-BE49-F238E27FC236}">
                <a16:creationId xmlns:a16="http://schemas.microsoft.com/office/drawing/2014/main" id="{CCEB59B0-E923-4D9F-8187-603AD6A3E427}"/>
              </a:ext>
            </a:extLst>
          </p:cNvPr>
          <p:cNvCxnSpPr>
            <a:cxnSpLocks/>
          </p:cNvCxnSpPr>
          <p:nvPr userDrawn="1"/>
        </p:nvCxnSpPr>
        <p:spPr>
          <a:xfrm>
            <a:off x="6417388"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Picture Placeholder 2">
            <a:extLst>
              <a:ext uri="{FF2B5EF4-FFF2-40B4-BE49-F238E27FC236}">
                <a16:creationId xmlns:a16="http://schemas.microsoft.com/office/drawing/2014/main" id="{1E76E5CD-B03D-469E-8ED5-430B5578267A}"/>
              </a:ext>
            </a:extLst>
          </p:cNvPr>
          <p:cNvSpPr>
            <a:spLocks noGrp="1"/>
          </p:cNvSpPr>
          <p:nvPr>
            <p:ph type="pic" sz="quarter" idx="13"/>
          </p:nvPr>
        </p:nvSpPr>
        <p:spPr>
          <a:xfrm>
            <a:off x="6417389" y="2585440"/>
            <a:ext cx="2299138" cy="1485084"/>
          </a:xfrm>
        </p:spPr>
        <p:txBody>
          <a:bodyPr/>
          <a:lstStyle>
            <a:lvl1pPr marL="0" indent="0">
              <a:buNone/>
              <a:defRPr b="0">
                <a:solidFill>
                  <a:schemeClr val="tx1"/>
                </a:solidFill>
              </a:defRPr>
            </a:lvl1pPr>
          </a:lstStyle>
          <a:p>
            <a:r>
              <a:rPr lang="en-GB"/>
              <a:t>Click icon to add picture</a:t>
            </a:r>
          </a:p>
        </p:txBody>
      </p:sp>
      <p:sp>
        <p:nvSpPr>
          <p:cNvPr id="46" name="Text Placeholder 11">
            <a:extLst>
              <a:ext uri="{FF2B5EF4-FFF2-40B4-BE49-F238E27FC236}">
                <a16:creationId xmlns:a16="http://schemas.microsoft.com/office/drawing/2014/main" id="{5DE99255-44CA-441C-BB41-85736567E206}"/>
              </a:ext>
            </a:extLst>
          </p:cNvPr>
          <p:cNvSpPr>
            <a:spLocks noGrp="1"/>
          </p:cNvSpPr>
          <p:nvPr>
            <p:ph type="body" sz="quarter" idx="14" hasCustomPrompt="1"/>
          </p:nvPr>
        </p:nvSpPr>
        <p:spPr>
          <a:xfrm>
            <a:off x="6413062"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7" name="Text Placeholder 11">
            <a:extLst>
              <a:ext uri="{FF2B5EF4-FFF2-40B4-BE49-F238E27FC236}">
                <a16:creationId xmlns:a16="http://schemas.microsoft.com/office/drawing/2014/main" id="{A523708E-9964-4FCA-9B54-EE04DBF6ED7D}"/>
              </a:ext>
            </a:extLst>
          </p:cNvPr>
          <p:cNvSpPr>
            <a:spLocks noGrp="1"/>
          </p:cNvSpPr>
          <p:nvPr>
            <p:ph type="body" sz="quarter" idx="15" hasCustomPrompt="1"/>
          </p:nvPr>
        </p:nvSpPr>
        <p:spPr>
          <a:xfrm>
            <a:off x="436124"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48" name="Text Placeholder 11">
            <a:extLst>
              <a:ext uri="{FF2B5EF4-FFF2-40B4-BE49-F238E27FC236}">
                <a16:creationId xmlns:a16="http://schemas.microsoft.com/office/drawing/2014/main" id="{A5DC7855-36C4-4F12-B064-148DB3EC7CDD}"/>
              </a:ext>
            </a:extLst>
          </p:cNvPr>
          <p:cNvSpPr>
            <a:spLocks noGrp="1"/>
          </p:cNvSpPr>
          <p:nvPr>
            <p:ph type="body" sz="quarter" idx="16" hasCustomPrompt="1"/>
          </p:nvPr>
        </p:nvSpPr>
        <p:spPr>
          <a:xfrm>
            <a:off x="6417388"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cxnSp>
        <p:nvCxnSpPr>
          <p:cNvPr id="17" name="Straight Connector 16">
            <a:extLst>
              <a:ext uri="{FF2B5EF4-FFF2-40B4-BE49-F238E27FC236}">
                <a16:creationId xmlns:a16="http://schemas.microsoft.com/office/drawing/2014/main" id="{2D172800-1790-4DDC-B421-71C390A398BC}"/>
              </a:ext>
            </a:extLst>
          </p:cNvPr>
          <p:cNvCxnSpPr>
            <a:cxnSpLocks/>
          </p:cNvCxnSpPr>
          <p:nvPr userDrawn="1"/>
        </p:nvCxnSpPr>
        <p:spPr>
          <a:xfrm>
            <a:off x="3422428" y="2029084"/>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3422429" y="411163"/>
            <a:ext cx="2299138" cy="1485084"/>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7CECB912-D2D4-4451-97CA-8959BE18AE3F}"/>
              </a:ext>
            </a:extLst>
          </p:cNvPr>
          <p:cNvCxnSpPr>
            <a:cxnSpLocks/>
          </p:cNvCxnSpPr>
          <p:nvPr userDrawn="1"/>
        </p:nvCxnSpPr>
        <p:spPr>
          <a:xfrm>
            <a:off x="3426752" y="4203361"/>
            <a:ext cx="229913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3426753" y="2585440"/>
            <a:ext cx="2299138" cy="1485084"/>
          </a:xfrm>
        </p:spPr>
        <p:txBody>
          <a:bodyPr/>
          <a:lstStyle>
            <a:lvl1pPr marL="0" indent="0">
              <a:buNone/>
              <a:defRPr b="0">
                <a:solidFill>
                  <a:schemeClr val="tx1"/>
                </a:solidFill>
              </a:defRPr>
            </a:lvl1pPr>
          </a:lstStyle>
          <a:p>
            <a:r>
              <a:rPr lang="en-GB"/>
              <a:t>Click icon to add picture</a:t>
            </a:r>
          </a:p>
        </p:txBody>
      </p:sp>
      <p:sp>
        <p:nvSpPr>
          <p:cNvPr id="22"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3422426" y="2029071"/>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
        <p:nvSpPr>
          <p:cNvPr id="23"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3426752" y="4203347"/>
            <a:ext cx="2299138" cy="319786"/>
          </a:xfrm>
        </p:spPr>
        <p:txBody>
          <a:bodyPr/>
          <a:lstStyle>
            <a:lvl1pPr marL="0" indent="0">
              <a:spcAft>
                <a:spcPts val="500"/>
              </a:spcAft>
              <a:buFontTx/>
              <a:buNone/>
              <a:defRPr sz="1800">
                <a:solidFill>
                  <a:schemeClr val="tx1"/>
                </a:solidFill>
              </a:defRPr>
            </a:lvl1pPr>
            <a:lvl2pPr>
              <a:defRPr sz="1800"/>
            </a:lvl2pPr>
            <a:lvl3pPr>
              <a:defRPr sz="1800"/>
            </a:lvl3pPr>
            <a:lvl4pPr>
              <a:defRPr sz="1800"/>
            </a:lvl4pPr>
            <a:lvl5pPr>
              <a:defRPr sz="1800"/>
            </a:lvl5pPr>
          </a:lstStyle>
          <a:p>
            <a:pPr lvl="0"/>
            <a:r>
              <a:rPr lang="en-GB"/>
              <a:t>Click to add text</a:t>
            </a:r>
          </a:p>
        </p:txBody>
      </p:sp>
    </p:spTree>
    <p:extLst>
      <p:ext uri="{BB962C8B-B14F-4D97-AF65-F5344CB8AC3E}">
        <p14:creationId xmlns:p14="http://schemas.microsoft.com/office/powerpoint/2010/main" val="2683262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723">
          <p15:clr>
            <a:srgbClr val="FBAE40"/>
          </p15:clr>
        </p15:guide>
        <p15:guide id="7" orient="horz" pos="1620">
          <p15:clr>
            <a:srgbClr val="FBAE40"/>
          </p15:clr>
        </p15:guide>
        <p15:guide id="8" pos="2154">
          <p15:clr>
            <a:srgbClr val="FBAE40"/>
          </p15:clr>
        </p15:guide>
        <p15:guide id="9" pos="3606">
          <p15:clr>
            <a:srgbClr val="FBAE40"/>
          </p15:clr>
        </p15:guide>
        <p15:guide id="10" pos="403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ullets, chart (Dark)">
    <p:bg>
      <p:bgPr>
        <a:solidFill>
          <a:schemeClr val="tx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8"/>
            <a:ext cx="3921122" cy="3660460"/>
          </a:xfrm>
        </p:spPr>
        <p:txBody>
          <a:bodyPr/>
          <a:lstStyle>
            <a:lvl1pPr marL="0" indent="0">
              <a:buNone/>
              <a:defRPr>
                <a:solidFill>
                  <a:schemeClr val="bg1"/>
                </a:solidFill>
              </a:defRPr>
            </a:lvl1pPr>
          </a:lstStyle>
          <a:p>
            <a:r>
              <a:rPr lang="en-GB"/>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4188146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p15:clr>
            <a:srgbClr val="FBAE40"/>
          </p15:clr>
        </p15:guide>
        <p15:guide id="7" pos="301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ullets, chart (Light)">
    <p:bg>
      <p:bgPr>
        <a:solidFill>
          <a:schemeClr val="bg2"/>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4791077" y="682939"/>
            <a:ext cx="3921122" cy="3660460"/>
          </a:xfrm>
        </p:spPr>
        <p:txBody>
          <a:bodyPr/>
          <a:lstStyle>
            <a:lvl1pPr marL="0" indent="0">
              <a:buNone/>
              <a:defRPr/>
            </a:lvl1pPr>
          </a:lstStyle>
          <a:p>
            <a:r>
              <a:rPr lang="en-GB"/>
              <a:t>Click to add chart</a:t>
            </a:r>
          </a:p>
        </p:txBody>
      </p:sp>
      <p:sp>
        <p:nvSpPr>
          <p:cNvPr id="7" name="Text Placeholder 11">
            <a:extLst>
              <a:ext uri="{FF2B5EF4-FFF2-40B4-BE49-F238E27FC236}">
                <a16:creationId xmlns:a16="http://schemas.microsoft.com/office/drawing/2014/main" id="{AB92DF82-0651-4A19-A491-404FD49C1524}"/>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2487111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744">
          <p15:clr>
            <a:srgbClr val="FBAE40"/>
          </p15:clr>
        </p15:guide>
        <p15:guide id="7" pos="301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eople circles (Dark)">
    <p:bg>
      <p:bgPr>
        <a:solidFill>
          <a:schemeClr val="tx2"/>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bg1"/>
                </a:solidFill>
              </a:defRPr>
            </a:lvl1pPr>
          </a:lstStyle>
          <a:p>
            <a:r>
              <a:rPr lang="en-US"/>
              <a:t>Click to add name</a:t>
            </a:r>
            <a:endParaRPr lang="en-GB"/>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solidFill>
                  <a:schemeClr val="bg1"/>
                </a:solidFill>
              </a:defRPr>
            </a:lvl1pPr>
          </a:lstStyle>
          <a:p>
            <a:r>
              <a:rPr lang="en-GB"/>
              <a:t>Click icon to add person</a:t>
            </a:r>
          </a:p>
        </p:txBody>
      </p:sp>
      <p:sp>
        <p:nvSpPr>
          <p:cNvPr id="23" name="Text Placeholder 11">
            <a:extLst>
              <a:ext uri="{FF2B5EF4-FFF2-40B4-BE49-F238E27FC236}">
                <a16:creationId xmlns:a16="http://schemas.microsoft.com/office/drawing/2014/main" id="{5AEE4AA6-C375-4A82-9820-15E9C81737BC}"/>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sp>
        <p:nvSpPr>
          <p:cNvPr id="24" name="Text Placeholder 11">
            <a:extLst>
              <a:ext uri="{FF2B5EF4-FFF2-40B4-BE49-F238E27FC236}">
                <a16:creationId xmlns:a16="http://schemas.microsoft.com/office/drawing/2014/main" id="{DE667011-FA77-499D-AD1E-64A45A637A68}"/>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bg1"/>
                </a:solidFill>
              </a:defRPr>
            </a:lvl1pPr>
            <a:lvl2pPr>
              <a:defRPr sz="1800"/>
            </a:lvl2pPr>
            <a:lvl3pPr>
              <a:defRPr sz="1800"/>
            </a:lvl3pPr>
            <a:lvl4pPr>
              <a:defRPr sz="1800"/>
            </a:lvl4pPr>
            <a:lvl5pPr>
              <a:defRPr sz="1800"/>
            </a:lvl5pPr>
          </a:lstStyle>
          <a:p>
            <a:pPr lvl="0"/>
            <a:r>
              <a:rPr lang="en-GB"/>
              <a:t>Click to add name</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People</a:t>
            </a:r>
          </a:p>
        </p:txBody>
      </p:sp>
    </p:spTree>
    <p:extLst>
      <p:ext uri="{BB962C8B-B14F-4D97-AF65-F5344CB8AC3E}">
        <p14:creationId xmlns:p14="http://schemas.microsoft.com/office/powerpoint/2010/main" val="60355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655">
          <p15:clr>
            <a:srgbClr val="FBAE40"/>
          </p15:clr>
        </p15:guide>
        <p15:guide id="7" pos="1338">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eople circles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hasCustomPrompt="1"/>
          </p:nvPr>
        </p:nvSpPr>
        <p:spPr>
          <a:xfrm>
            <a:off x="431800" y="1565550"/>
            <a:ext cx="1692000" cy="1692000"/>
          </a:xfrm>
          <a:prstGeom prst="ellipse">
            <a:avLst/>
          </a:prstGeom>
        </p:spPr>
        <p:txBody>
          <a:bodyPr/>
          <a:lstStyle>
            <a:lvl1pPr marL="0" indent="0">
              <a:buNone/>
              <a:defRPr sz="1800" b="0"/>
            </a:lvl1pPr>
          </a:lstStyle>
          <a:p>
            <a:r>
              <a:rPr lang="en-GB"/>
              <a:t>Click icon to add person</a:t>
            </a:r>
          </a:p>
        </p:txBody>
      </p:sp>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2627933" y="1565550"/>
            <a:ext cx="1692000" cy="1692000"/>
          </a:xfrm>
          <a:prstGeom prst="ellipse">
            <a:avLst/>
          </a:prstGeom>
        </p:spPr>
        <p:txBody>
          <a:bodyPr/>
          <a:lstStyle>
            <a:lvl1pPr marL="0" indent="0">
              <a:buNone/>
              <a:defRPr sz="1800" b="0"/>
            </a:lvl1pPr>
          </a:lstStyle>
          <a:p>
            <a:r>
              <a:rPr lang="en-GB"/>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4824066" y="1565550"/>
            <a:ext cx="1692000" cy="1692000"/>
          </a:xfrm>
          <a:prstGeom prst="ellipse">
            <a:avLst/>
          </a:prstGeom>
        </p:spPr>
        <p:txBody>
          <a:bodyPr/>
          <a:lstStyle>
            <a:lvl1pPr marL="0" indent="0">
              <a:buNone/>
              <a:defRPr sz="1800" b="0"/>
            </a:lvl1pPr>
          </a:lstStyle>
          <a:p>
            <a:r>
              <a:rPr lang="en-GB"/>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7020200" y="1565550"/>
            <a:ext cx="1692000" cy="1692000"/>
          </a:xfrm>
          <a:prstGeom prst="ellipse">
            <a:avLst/>
          </a:prstGeom>
        </p:spPr>
        <p:txBody>
          <a:bodyPr/>
          <a:lstStyle>
            <a:lvl1pPr marL="0" indent="0">
              <a:buNone/>
              <a:defRPr sz="1800" b="0"/>
            </a:lvl1pPr>
          </a:lstStyle>
          <a:p>
            <a:r>
              <a:rPr lang="en-GB"/>
              <a:t>Click icon to add person</a:t>
            </a:r>
          </a:p>
        </p:txBody>
      </p:sp>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lvl1pPr>
            <a:lvl2pPr>
              <a:defRPr sz="1800"/>
            </a:lvl2pPr>
            <a:lvl3pPr>
              <a:defRPr sz="1800"/>
            </a:lvl3pPr>
            <a:lvl4pPr>
              <a:defRPr sz="1800"/>
            </a:lvl4pPr>
            <a:lvl5pPr>
              <a:defRPr sz="1800"/>
            </a:lvl5pPr>
          </a:lstStyle>
          <a:p>
            <a:pPr lvl="0"/>
            <a:r>
              <a:rPr lang="en-GB"/>
              <a:t>People</a:t>
            </a:r>
          </a:p>
        </p:txBody>
      </p:sp>
      <p:sp>
        <p:nvSpPr>
          <p:cNvPr id="28" name="Text Placeholder 11">
            <a:extLst>
              <a:ext uri="{FF2B5EF4-FFF2-40B4-BE49-F238E27FC236}">
                <a16:creationId xmlns:a16="http://schemas.microsoft.com/office/drawing/2014/main" id="{2DAB8DF6-73B0-465A-A5B5-63EB5EAE6BE3}"/>
              </a:ext>
            </a:extLst>
          </p:cNvPr>
          <p:cNvSpPr>
            <a:spLocks noGrp="1"/>
          </p:cNvSpPr>
          <p:nvPr>
            <p:ph type="body" sz="quarter" idx="14" hasCustomPrompt="1"/>
          </p:nvPr>
        </p:nvSpPr>
        <p:spPr>
          <a:xfrm>
            <a:off x="2627933"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29" name="Title 7">
            <a:extLst>
              <a:ext uri="{FF2B5EF4-FFF2-40B4-BE49-F238E27FC236}">
                <a16:creationId xmlns:a16="http://schemas.microsoft.com/office/drawing/2014/main" id="{05F97DA4-1BA5-411A-8D02-EE02B66C04B3}"/>
              </a:ext>
            </a:extLst>
          </p:cNvPr>
          <p:cNvSpPr>
            <a:spLocks noGrp="1"/>
          </p:cNvSpPr>
          <p:nvPr>
            <p:ph type="title" hasCustomPrompt="1"/>
          </p:nvPr>
        </p:nvSpPr>
        <p:spPr>
          <a:xfrm>
            <a:off x="431800" y="3348537"/>
            <a:ext cx="1692000" cy="701304"/>
          </a:xfrm>
        </p:spPr>
        <p:txBody>
          <a:bodyPr/>
          <a:lstStyle>
            <a:lvl1pPr algn="ctr">
              <a:lnSpc>
                <a:spcPct val="100000"/>
              </a:lnSpc>
              <a:defRPr sz="1600" b="0">
                <a:solidFill>
                  <a:schemeClr val="tx1"/>
                </a:solidFill>
              </a:defRPr>
            </a:lvl1pPr>
          </a:lstStyle>
          <a:p>
            <a:r>
              <a:rPr lang="en-US"/>
              <a:t>Click to add name</a:t>
            </a:r>
            <a:endParaRPr lang="en-GB"/>
          </a:p>
        </p:txBody>
      </p:sp>
      <p:sp>
        <p:nvSpPr>
          <p:cNvPr id="30" name="Text Placeholder 11">
            <a:extLst>
              <a:ext uri="{FF2B5EF4-FFF2-40B4-BE49-F238E27FC236}">
                <a16:creationId xmlns:a16="http://schemas.microsoft.com/office/drawing/2014/main" id="{26AF3E9D-4783-429D-B30A-761E095F5098}"/>
              </a:ext>
            </a:extLst>
          </p:cNvPr>
          <p:cNvSpPr>
            <a:spLocks noGrp="1"/>
          </p:cNvSpPr>
          <p:nvPr>
            <p:ph type="body" sz="quarter" idx="18" hasCustomPrompt="1"/>
          </p:nvPr>
        </p:nvSpPr>
        <p:spPr>
          <a:xfrm>
            <a:off x="4824066"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
        <p:nvSpPr>
          <p:cNvPr id="31" name="Text Placeholder 11">
            <a:extLst>
              <a:ext uri="{FF2B5EF4-FFF2-40B4-BE49-F238E27FC236}">
                <a16:creationId xmlns:a16="http://schemas.microsoft.com/office/drawing/2014/main" id="{BE3E3404-208A-4DD2-9535-DC848B6F6421}"/>
              </a:ext>
            </a:extLst>
          </p:cNvPr>
          <p:cNvSpPr>
            <a:spLocks noGrp="1"/>
          </p:cNvSpPr>
          <p:nvPr>
            <p:ph type="body" sz="quarter" idx="19" hasCustomPrompt="1"/>
          </p:nvPr>
        </p:nvSpPr>
        <p:spPr>
          <a:xfrm>
            <a:off x="7020200" y="3348539"/>
            <a:ext cx="1692000" cy="701301"/>
          </a:xfrm>
        </p:spPr>
        <p:txBody>
          <a:bodyPr/>
          <a:lstStyle>
            <a:lvl1pPr marL="0" indent="0" algn="ctr">
              <a:buNone/>
              <a:defRPr sz="1600">
                <a:solidFill>
                  <a:schemeClr val="tx1"/>
                </a:solidFill>
              </a:defRPr>
            </a:lvl1pPr>
            <a:lvl2pPr>
              <a:defRPr sz="1800"/>
            </a:lvl2pPr>
            <a:lvl3pPr>
              <a:defRPr sz="1800"/>
            </a:lvl3pPr>
            <a:lvl4pPr>
              <a:defRPr sz="1800"/>
            </a:lvl4pPr>
            <a:lvl5pPr>
              <a:defRPr sz="1800"/>
            </a:lvl5pPr>
          </a:lstStyle>
          <a:p>
            <a:pPr lvl="0"/>
            <a:r>
              <a:rPr lang="en-GB"/>
              <a:t>Click to add name</a:t>
            </a:r>
          </a:p>
        </p:txBody>
      </p:sp>
    </p:spTree>
    <p:extLst>
      <p:ext uri="{BB962C8B-B14F-4D97-AF65-F5344CB8AC3E}">
        <p14:creationId xmlns:p14="http://schemas.microsoft.com/office/powerpoint/2010/main" val="2568931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1338">
          <p15:clr>
            <a:srgbClr val="FBAE40"/>
          </p15:clr>
        </p15:guide>
        <p15:guide id="7" pos="1655">
          <p15:clr>
            <a:srgbClr val="FBAE40"/>
          </p15:clr>
        </p15:guide>
        <p15:guide id="8" pos="2721">
          <p15:clr>
            <a:srgbClr val="FBAE40"/>
          </p15:clr>
        </p15:guide>
        <p15:guide id="9" pos="3039">
          <p15:clr>
            <a:srgbClr val="FBAE40"/>
          </p15:clr>
        </p15:guide>
        <p15:guide id="10" pos="4105">
          <p15:clr>
            <a:srgbClr val="FBAE40"/>
          </p15:clr>
        </p15:guide>
        <p15:guide id="11" pos="442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title (Dark)">
    <p:bg>
      <p:bgPr>
        <a:solidFill>
          <a:schemeClr val="tx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bg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88219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title (Light)">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CBD927FD-C822-457E-ACFE-E489F48EBE31}"/>
              </a:ext>
            </a:extLst>
          </p:cNvPr>
          <p:cNvCxnSpPr>
            <a:cxnSpLocks/>
          </p:cNvCxnSpPr>
          <p:nvPr userDrawn="1"/>
        </p:nvCxnSpPr>
        <p:spPr>
          <a:xfrm>
            <a:off x="431800" y="428485"/>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1">
            <a:extLst>
              <a:ext uri="{FF2B5EF4-FFF2-40B4-BE49-F238E27FC236}">
                <a16:creationId xmlns:a16="http://schemas.microsoft.com/office/drawing/2014/main" id="{ED26AA44-1BC6-46D8-9879-903C5DA57FF4}"/>
              </a:ext>
            </a:extLst>
          </p:cNvPr>
          <p:cNvSpPr>
            <a:spLocks noGrp="1"/>
          </p:cNvSpPr>
          <p:nvPr>
            <p:ph type="body" sz="quarter" idx="20" hasCustomPrompt="1"/>
          </p:nvPr>
        </p:nvSpPr>
        <p:spPr>
          <a:xfrm>
            <a:off x="431800" y="411163"/>
            <a:ext cx="8280400" cy="701301"/>
          </a:xfrm>
        </p:spPr>
        <p:txBody>
          <a:bodyPr/>
          <a:lstStyle>
            <a:lvl1pPr marL="0" indent="0">
              <a:buNone/>
              <a:defRPr sz="3400">
                <a:solidFill>
                  <a:schemeClr val="tx1"/>
                </a:solidFill>
              </a:defRPr>
            </a:lvl1pPr>
            <a:lvl2pPr>
              <a:defRPr sz="1800"/>
            </a:lvl2pPr>
            <a:lvl3pPr>
              <a:defRPr sz="1800"/>
            </a:lvl3pPr>
            <a:lvl4pPr>
              <a:defRPr sz="1800"/>
            </a:lvl4pPr>
            <a:lvl5pPr>
              <a:defRPr sz="1800"/>
            </a:lvl5pPr>
          </a:lstStyle>
          <a:p>
            <a:pPr lvl="0"/>
            <a:r>
              <a:rPr lang="en-GB"/>
              <a:t>Slide title</a:t>
            </a:r>
          </a:p>
        </p:txBody>
      </p:sp>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1447800"/>
            <a:ext cx="5645149" cy="2895598"/>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226774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
        <p:nvSpPr>
          <p:cNvPr id="3" name="TextBox 2">
            <a:extLst>
              <a:ext uri="{FF2B5EF4-FFF2-40B4-BE49-F238E27FC236}">
                <a16:creationId xmlns:a16="http://schemas.microsoft.com/office/drawing/2014/main" id="{B0B5B8F3-BD40-4A52-AB5D-674971E11DDB}"/>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tx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37053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0" y="411163"/>
            <a:ext cx="5645149" cy="288000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338274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Light)">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431801" y="411162"/>
            <a:ext cx="5645149" cy="2880000"/>
          </a:xfrm>
        </p:spPr>
        <p:txBody>
          <a:bodyPr/>
          <a:lstStyle>
            <a:lvl1pPr marL="288000" indent="-288000">
              <a:buFont typeface="Arial" panose="020B0604020202020204" pitchFamily="34" charset="0"/>
              <a:buChar char="–"/>
              <a:defRPr sz="2800">
                <a:solidFill>
                  <a:schemeClr val="tx1"/>
                </a:solidFill>
              </a:defRPr>
            </a:lvl1pPr>
            <a:lvl2pPr>
              <a:defRPr sz="1800"/>
            </a:lvl2pPr>
            <a:lvl3pPr>
              <a:defRPr sz="1800"/>
            </a:lvl3pPr>
            <a:lvl4pPr>
              <a:defRPr sz="1800"/>
            </a:lvl4pPr>
            <a:lvl5pPr>
              <a:defRPr sz="1800"/>
            </a:lvl5pPr>
          </a:lstStyle>
          <a:p>
            <a:pPr lvl="0"/>
            <a:r>
              <a:rPr lang="en-GB"/>
              <a:t>4 to 6 bullet points</a:t>
            </a:r>
          </a:p>
        </p:txBody>
      </p:sp>
    </p:spTree>
    <p:extLst>
      <p:ext uri="{BB962C8B-B14F-4D97-AF65-F5344CB8AC3E}">
        <p14:creationId xmlns:p14="http://schemas.microsoft.com/office/powerpoint/2010/main" val="909253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ull image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p:nvPr>
        </p:nvSpPr>
        <p:spPr>
          <a:xfrm>
            <a:off x="431802" y="411162"/>
            <a:ext cx="8280398" cy="4321175"/>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1981209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Full image (Light)">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8549AF7-992D-4DF7-8F38-87B6CA839780}"/>
              </a:ext>
            </a:extLst>
          </p:cNvPr>
          <p:cNvSpPr>
            <a:spLocks noGrp="1"/>
          </p:cNvSpPr>
          <p:nvPr>
            <p:ph type="pic" sz="quarter" idx="10"/>
          </p:nvPr>
        </p:nvSpPr>
        <p:spPr>
          <a:xfrm>
            <a:off x="431802" y="411162"/>
            <a:ext cx="8280398" cy="4321175"/>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980507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op slid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marL="0" indent="0">
              <a:lnSpc>
                <a:spcPct val="100000"/>
              </a:lnSpc>
              <a:buNone/>
              <a:defRPr sz="3400" b="1">
                <a:solidFill>
                  <a:schemeClr val="bg1"/>
                </a:solidFill>
              </a:defRPr>
            </a:lvl1pPr>
          </a:lstStyle>
          <a:p>
            <a:r>
              <a:rPr lang="en-US" err="1"/>
              <a:t>Slidedeck</a:t>
            </a:r>
            <a:r>
              <a:rPr lang="en-US"/>
              <a:t>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39"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solidFill>
                  <a:schemeClr val="bg1"/>
                </a:solidFill>
              </a:defRPr>
            </a:lvl1pPr>
          </a:lstStyle>
          <a:p>
            <a:pPr lvl="0"/>
            <a:r>
              <a:rPr lang="en-US"/>
              <a:t>Presenter name</a:t>
            </a:r>
            <a:endParaRPr lang="en-GB"/>
          </a:p>
        </p:txBody>
      </p:sp>
      <p:sp>
        <p:nvSpPr>
          <p:cNvPr id="7" name="Picture Placeholder 10">
            <a:extLst>
              <a:ext uri="{FF2B5EF4-FFF2-40B4-BE49-F238E27FC236}">
                <a16:creationId xmlns:a16="http://schemas.microsoft.com/office/drawing/2014/main" id="{880E1784-6502-40DF-8151-F6A3B84DF5AA}"/>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62845251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op slid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3560" cy="571512"/>
          </a:xfrm>
        </p:spPr>
        <p:txBody>
          <a:bodyPr/>
          <a:lstStyle>
            <a:lvl1pPr>
              <a:lnSpc>
                <a:spcPct val="100000"/>
              </a:lnSpc>
              <a:defRPr sz="3400" b="1">
                <a:solidFill>
                  <a:schemeClr val="tx1"/>
                </a:solidFill>
              </a:defRPr>
            </a:lvl1pPr>
          </a:lstStyle>
          <a:p>
            <a:r>
              <a:rPr lang="en-US" err="1"/>
              <a:t>Slidedeck</a:t>
            </a:r>
            <a:r>
              <a:rPr lang="en-US"/>
              <a:t> title</a:t>
            </a:r>
            <a:endParaRPr lang="en-GB"/>
          </a:p>
        </p:txBody>
      </p:sp>
      <p:sp>
        <p:nvSpPr>
          <p:cNvPr id="11" name="Picture Placeholder 10">
            <a:extLst>
              <a:ext uri="{FF2B5EF4-FFF2-40B4-BE49-F238E27FC236}">
                <a16:creationId xmlns:a16="http://schemas.microsoft.com/office/drawing/2014/main" id="{8CBD8555-5574-479C-8AEF-5074012734A9}"/>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35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3458B68-B602-4B1E-8CDB-6CDDA6530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416704"/>
            <a:ext cx="2174240" cy="953238"/>
          </a:xfrm>
          <a:prstGeom prst="rect">
            <a:avLst/>
          </a:prstGeom>
        </p:spPr>
      </p:pic>
      <p:sp>
        <p:nvSpPr>
          <p:cNvPr id="27" name="Text Placeholder 25">
            <a:extLst>
              <a:ext uri="{FF2B5EF4-FFF2-40B4-BE49-F238E27FC236}">
                <a16:creationId xmlns:a16="http://schemas.microsoft.com/office/drawing/2014/main" id="{E7E58FB9-FEF2-4FAA-AB76-18AB01605D1B}"/>
              </a:ext>
            </a:extLst>
          </p:cNvPr>
          <p:cNvSpPr>
            <a:spLocks noGrp="1"/>
          </p:cNvSpPr>
          <p:nvPr>
            <p:ph type="body" sz="quarter" idx="12" hasCustomPrompt="1"/>
          </p:nvPr>
        </p:nvSpPr>
        <p:spPr>
          <a:xfrm>
            <a:off x="431800" y="3720363"/>
            <a:ext cx="4353560" cy="454025"/>
          </a:xfrm>
        </p:spPr>
        <p:txBody>
          <a:bodyPr/>
          <a:lstStyle>
            <a:lvl1pPr marL="0" indent="0">
              <a:buNone/>
              <a:defRPr sz="2800" b="0"/>
            </a:lvl1pPr>
          </a:lstStyle>
          <a:p>
            <a:pPr lvl="0"/>
            <a:r>
              <a:rPr lang="en-US"/>
              <a:t>Presenter name</a:t>
            </a:r>
            <a:endParaRPr lang="en-GB"/>
          </a:p>
        </p:txBody>
      </p:sp>
    </p:spTree>
    <p:extLst>
      <p:ext uri="{BB962C8B-B14F-4D97-AF65-F5344CB8AC3E}">
        <p14:creationId xmlns:p14="http://schemas.microsoft.com/office/powerpoint/2010/main" val="1315942314"/>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0830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divider, no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82804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828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4538"/>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p:bg>
      <p:bgPr>
        <a:solidFill>
          <a:schemeClr val="tx2"/>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bg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solidFill>
                  <a:schemeClr val="bg1"/>
                </a:solidFill>
              </a:defRPr>
            </a:lvl1pPr>
            <a:lvl3pPr marL="180975" indent="0">
              <a:buNone/>
              <a:defRPr/>
            </a:lvl3pPr>
            <a:lvl4pPr marL="612775" indent="0">
              <a:buNone/>
              <a:defRPr>
                <a:solidFill>
                  <a:schemeClr val="bg1"/>
                </a:solidFill>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13595997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Light)">
    <p:bg>
      <p:bgPr>
        <a:solidFill>
          <a:srgbClr val="DEDEDE"/>
        </a:solidFill>
        <a:effectLst/>
      </p:bgPr>
    </p:bg>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F4CF05EA-F898-4007-AD46-0661D2E50EA1}"/>
              </a:ext>
            </a:extLst>
          </p:cNvPr>
          <p:cNvSpPr>
            <a:spLocks noGrp="1"/>
          </p:cNvSpPr>
          <p:nvPr>
            <p:ph type="title" hasCustomPrompt="1"/>
          </p:nvPr>
        </p:nvSpPr>
        <p:spPr>
          <a:xfrm>
            <a:off x="431800" y="2184922"/>
            <a:ext cx="4356100" cy="571512"/>
          </a:xfrm>
        </p:spPr>
        <p:txBody>
          <a:bodyPr/>
          <a:lstStyle>
            <a:lvl1pPr>
              <a:lnSpc>
                <a:spcPct val="100000"/>
              </a:lnSpc>
              <a:defRPr sz="3400" b="0">
                <a:solidFill>
                  <a:schemeClr val="tx1"/>
                </a:solidFill>
              </a:defRPr>
            </a:lvl1pPr>
          </a:lstStyle>
          <a:p>
            <a:r>
              <a:rPr lang="en-US"/>
              <a:t>Section divider title</a:t>
            </a:r>
            <a:endParaRPr lang="en-GB"/>
          </a:p>
        </p:txBody>
      </p:sp>
      <p:cxnSp>
        <p:nvCxnSpPr>
          <p:cNvPr id="18" name="Straight Connector 17">
            <a:extLst>
              <a:ext uri="{FF2B5EF4-FFF2-40B4-BE49-F238E27FC236}">
                <a16:creationId xmlns:a16="http://schemas.microsoft.com/office/drawing/2014/main" id="{522F9DB4-9D8E-427B-99DD-E998B980D507}"/>
              </a:ext>
            </a:extLst>
          </p:cNvPr>
          <p:cNvCxnSpPr>
            <a:cxnSpLocks/>
          </p:cNvCxnSpPr>
          <p:nvPr userDrawn="1"/>
        </p:nvCxnSpPr>
        <p:spPr>
          <a:xfrm>
            <a:off x="431800" y="2184922"/>
            <a:ext cx="43561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BBD67C99-C0BD-4075-A538-B65ED75A4305}"/>
              </a:ext>
            </a:extLst>
          </p:cNvPr>
          <p:cNvSpPr>
            <a:spLocks noGrp="1"/>
          </p:cNvSpPr>
          <p:nvPr>
            <p:ph type="pic" sz="quarter" idx="10" hasCustomPrompt="1"/>
          </p:nvPr>
        </p:nvSpPr>
        <p:spPr>
          <a:xfrm>
            <a:off x="5651872"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txBody>
          <a:bodyPr/>
          <a:lstStyle>
            <a:lvl1pPr marL="0" marR="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lvl1pPr>
            <a:lvl3pPr marL="180975" indent="0">
              <a:buNone/>
              <a:defRPr/>
            </a:lvl3pPr>
            <a:lvl4pPr marL="612775" indent="0">
              <a:buNone/>
              <a:defRPr/>
            </a:lvl4pPr>
          </a:lstStyle>
          <a:p>
            <a:pPr marL="0" marR="0" lvl="0" indent="0" algn="l"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lang="en-GB"/>
              <a:t>Click icon to insert picture. Don’t change slide background colour on this layout</a:t>
            </a:r>
          </a:p>
        </p:txBody>
      </p:sp>
    </p:spTree>
    <p:extLst>
      <p:ext uri="{BB962C8B-B14F-4D97-AF65-F5344CB8AC3E}">
        <p14:creationId xmlns:p14="http://schemas.microsoft.com/office/powerpoint/2010/main" val="418951047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30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4DFA25CA-20F5-44CC-82E0-4E7A3FFC8CB8}"/>
              </a:ext>
            </a:extLst>
          </p:cNvPr>
          <p:cNvSpPr txBox="1"/>
          <p:nvPr userDrawn="1"/>
        </p:nvSpPr>
        <p:spPr>
          <a:xfrm>
            <a:off x="8810173" y="4904015"/>
            <a:ext cx="246743" cy="188686"/>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fld id="{4746B6F5-E9D4-4AD8-8294-9A3D2FF7EB68}" type="slidenum">
              <a:rPr kumimoji="0" lang="en-GB" sz="1000" b="1" i="0" u="none" strike="noStrike" kern="1200" cap="none" spc="0" normalizeH="0" baseline="0" noProof="0" smtClean="0">
                <a:ln>
                  <a:noFill/>
                </a:ln>
                <a:solidFill>
                  <a:schemeClr val="bg1"/>
                </a:solidFill>
                <a:effectLst/>
                <a:uLnTx/>
                <a:uFillTx/>
                <a:latin typeface="+mn-lt"/>
                <a:ea typeface="+mn-ea"/>
                <a:cs typeface="+mn-cs"/>
              </a:rPr>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t>‹#›</a:t>
            </a:fld>
            <a:endParaRPr kumimoji="0" lang="en-GB" sz="1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7820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userDrawn="1">
          <p15:clr>
            <a:srgbClr val="FBAE40"/>
          </p15:clr>
        </p15:guide>
        <p15:guide id="6" pos="548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Heading, bullets, image (Ligh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431800" y="1325887"/>
            <a:ext cx="3921124" cy="3017512"/>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1815869235"/>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31800" y="702773"/>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31799" y="702659"/>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31800" y="1314449"/>
            <a:ext cx="3921124" cy="3028949"/>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8" name="Picture Placeholder 2">
            <a:extLst>
              <a:ext uri="{FF2B5EF4-FFF2-40B4-BE49-F238E27FC236}">
                <a16:creationId xmlns:a16="http://schemas.microsoft.com/office/drawing/2014/main" id="{A838B155-C9C2-4DB1-8588-E414A618F5F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1901674847"/>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31801" y="682938"/>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p:nvPr>
        </p:nvSpPr>
        <p:spPr>
          <a:xfrm>
            <a:off x="525145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4189038246"/>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ullets, image (Ligh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318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7" name="Picture Placeholder 2">
            <a:extLst>
              <a:ext uri="{FF2B5EF4-FFF2-40B4-BE49-F238E27FC236}">
                <a16:creationId xmlns:a16="http://schemas.microsoft.com/office/drawing/2014/main" id="{1EFE4AFE-B570-485B-8926-6A4990AFE3DE}"/>
              </a:ext>
            </a:extLst>
          </p:cNvPr>
          <p:cNvSpPr>
            <a:spLocks noGrp="1"/>
          </p:cNvSpPr>
          <p:nvPr>
            <p:ph type="pic" sz="quarter" idx="10"/>
          </p:nvPr>
        </p:nvSpPr>
        <p:spPr>
          <a:xfrm>
            <a:off x="525145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4135924491"/>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2744">
          <p15:clr>
            <a:srgbClr val="FBAE40"/>
          </p15:clr>
        </p15:guide>
        <p15:guide id="6" pos="548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Dark) (Alt)">
    <p:bg>
      <p:bgPr>
        <a:solidFill>
          <a:schemeClr val="tx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solidFill>
                  <a:schemeClr val="bg1"/>
                </a:solidFill>
              </a:defRPr>
            </a:lvl1pPr>
            <a:lvl2pPr>
              <a:defRPr sz="1800"/>
            </a:lvl2pPr>
            <a:lvl3pPr>
              <a:defRPr sz="1800"/>
            </a:lvl3pPr>
            <a:lvl4pPr>
              <a:defRPr sz="1800"/>
            </a:lvl4pPr>
            <a:lvl5pPr>
              <a:defRPr sz="1800"/>
            </a:lvl5pPr>
          </a:lstStyle>
          <a:p>
            <a:pPr lvl="0"/>
            <a:r>
              <a:rPr lang="en-GB"/>
              <a:t>Summary heading</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4791075" y="1294731"/>
            <a:ext cx="3921125" cy="3048668"/>
          </a:xfrm>
        </p:spPr>
        <p:txBody>
          <a:bodyPr/>
          <a:lstStyle>
            <a:lvl1pPr marL="288000" indent="-288000">
              <a:buFont typeface="Arial" panose="020B0604020202020204" pitchFamily="34" charset="0"/>
              <a:buChar char="–"/>
              <a:defRPr sz="2800" b="0">
                <a:solidFill>
                  <a:schemeClr val="bg1"/>
                </a:solidFill>
              </a:defRPr>
            </a:lvl1pPr>
          </a:lstStyle>
          <a:p>
            <a:pPr lvl="0"/>
            <a:r>
              <a:rPr lang="en-US"/>
              <a:t>4 to 6 bullet points</a:t>
            </a:r>
            <a:endParaRPr lang="en-GB"/>
          </a:p>
        </p:txBody>
      </p:sp>
    </p:spTree>
    <p:extLst>
      <p:ext uri="{BB962C8B-B14F-4D97-AF65-F5344CB8AC3E}">
        <p14:creationId xmlns:p14="http://schemas.microsoft.com/office/powerpoint/2010/main" val="685946708"/>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ight) (Al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C514B48A-5D76-4651-AC28-8612610BAC93}"/>
              </a:ext>
            </a:extLst>
          </p:cNvPr>
          <p:cNvCxnSpPr>
            <a:cxnSpLocks/>
          </p:cNvCxnSpPr>
          <p:nvPr userDrawn="1"/>
        </p:nvCxnSpPr>
        <p:spPr>
          <a:xfrm>
            <a:off x="4791076" y="683054"/>
            <a:ext cx="3921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28CE3D8B-96CC-4FD0-93BD-223110855409}"/>
              </a:ext>
            </a:extLst>
          </p:cNvPr>
          <p:cNvSpPr>
            <a:spLocks noGrp="1"/>
          </p:cNvSpPr>
          <p:nvPr>
            <p:ph type="body" sz="quarter" idx="13" hasCustomPrompt="1"/>
          </p:nvPr>
        </p:nvSpPr>
        <p:spPr>
          <a:xfrm>
            <a:off x="4791075" y="682940"/>
            <a:ext cx="3921125" cy="545115"/>
          </a:xfrm>
        </p:spPr>
        <p:txBody>
          <a:bodyPr/>
          <a:lstStyle>
            <a:lvl1pPr marL="0" indent="0">
              <a:buNone/>
              <a:defRPr sz="2800"/>
            </a:lvl1pPr>
            <a:lvl2pPr>
              <a:defRPr sz="1800"/>
            </a:lvl2pPr>
            <a:lvl3pPr>
              <a:defRPr sz="1800"/>
            </a:lvl3pPr>
            <a:lvl4pPr>
              <a:defRPr sz="1800"/>
            </a:lvl4pPr>
            <a:lvl5pPr>
              <a:defRPr sz="1800"/>
            </a:lvl5pPr>
          </a:lstStyle>
          <a:p>
            <a:pPr lvl="0"/>
            <a:r>
              <a:rPr lang="en-GB"/>
              <a:t>Summary heading</a:t>
            </a:r>
          </a:p>
        </p:txBody>
      </p:sp>
      <p:sp>
        <p:nvSpPr>
          <p:cNvPr id="7" name="Text Placeholder 5">
            <a:extLst>
              <a:ext uri="{FF2B5EF4-FFF2-40B4-BE49-F238E27FC236}">
                <a16:creationId xmlns:a16="http://schemas.microsoft.com/office/drawing/2014/main" id="{88E39823-F30B-468B-8008-58BE47430174}"/>
              </a:ext>
            </a:extLst>
          </p:cNvPr>
          <p:cNvSpPr>
            <a:spLocks noGrp="1"/>
          </p:cNvSpPr>
          <p:nvPr>
            <p:ph type="body" sz="quarter" idx="11" hasCustomPrompt="1"/>
          </p:nvPr>
        </p:nvSpPr>
        <p:spPr>
          <a:xfrm>
            <a:off x="4791076" y="1294731"/>
            <a:ext cx="3921124" cy="3048668"/>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bg1"/>
                </a:solidFill>
              </a:defRPr>
            </a:lvl3pPr>
          </a:lstStyle>
          <a:p>
            <a:pPr lvl="1"/>
            <a:r>
              <a:rPr lang="en-US"/>
              <a:t>4 to 6 bullet points</a:t>
            </a:r>
          </a:p>
        </p:txBody>
      </p:sp>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337730747"/>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ullets, image (Dark) (Alt)">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4791076" y="682940"/>
            <a:ext cx="3921124" cy="3660460"/>
          </a:xfrm>
        </p:spPr>
        <p:txBody>
          <a:bodyPr/>
          <a:lstStyle>
            <a:lvl1pPr marL="288000" indent="-288000">
              <a:buFont typeface="Arial" panose="020B0604020202020204" pitchFamily="34" charset="0"/>
              <a:buChar char="–"/>
              <a:defRPr sz="2800">
                <a:solidFill>
                  <a:schemeClr val="bg1"/>
                </a:solidFill>
              </a:defRPr>
            </a:lvl1pPr>
            <a:lvl2pPr>
              <a:defRPr sz="1800"/>
            </a:lvl2pPr>
            <a:lvl3pPr>
              <a:defRPr sz="1800"/>
            </a:lvl3pPr>
            <a:lvl4pPr>
              <a:defRPr sz="1800"/>
            </a:lvl4pPr>
            <a:lvl5pPr>
              <a:defRPr sz="1800"/>
            </a:lvl5pPr>
          </a:lstStyle>
          <a:p>
            <a:pPr lvl="0"/>
            <a:r>
              <a:rPr lang="en-GB"/>
              <a:t>4 to 6 bullet points</a:t>
            </a:r>
          </a:p>
        </p:txBody>
      </p:sp>
      <p:sp>
        <p:nvSpPr>
          <p:cNvPr id="5" name="Picture Placeholder 2">
            <a:extLst>
              <a:ext uri="{FF2B5EF4-FFF2-40B4-BE49-F238E27FC236}">
                <a16:creationId xmlns:a16="http://schemas.microsoft.com/office/drawing/2014/main" id="{66DCB931-AF3E-493E-BBC5-0ACD78686AB6}"/>
              </a:ext>
            </a:extLst>
          </p:cNvPr>
          <p:cNvSpPr>
            <a:spLocks noGrp="1"/>
          </p:cNvSpPr>
          <p:nvPr>
            <p:ph type="pic" sz="quarter" idx="10"/>
          </p:nvPr>
        </p:nvSpPr>
        <p:spPr>
          <a:xfrm>
            <a:off x="0" y="702659"/>
            <a:ext cx="3892550" cy="3640740"/>
          </a:xfrm>
        </p:spPr>
        <p:txBody>
          <a:bodyPr/>
          <a:lstStyle>
            <a:lvl1pPr marL="0" indent="0">
              <a:buNone/>
              <a:defRPr b="0">
                <a:solidFill>
                  <a:schemeClr val="bg1"/>
                </a:solidFill>
              </a:defRPr>
            </a:lvl1pPr>
          </a:lstStyle>
          <a:p>
            <a:r>
              <a:rPr lang="en-GB"/>
              <a:t>Click icon to add picture</a:t>
            </a:r>
          </a:p>
        </p:txBody>
      </p:sp>
    </p:spTree>
    <p:extLst>
      <p:ext uri="{BB962C8B-B14F-4D97-AF65-F5344CB8AC3E}">
        <p14:creationId xmlns:p14="http://schemas.microsoft.com/office/powerpoint/2010/main" val="3344191615"/>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272">
          <p15:clr>
            <a:srgbClr val="FBAE40"/>
          </p15:clr>
        </p15:guide>
        <p15:guide id="7" pos="301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ullets, image (Alt)">
    <p:bg>
      <p:bgPr>
        <a:solidFill>
          <a:schemeClr val="bg2"/>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F70B52-F7B4-4FC4-9472-3F73A12A493D}"/>
              </a:ext>
            </a:extLst>
          </p:cNvPr>
          <p:cNvSpPr>
            <a:spLocks noGrp="1"/>
          </p:cNvSpPr>
          <p:nvPr>
            <p:ph type="body" sz="quarter" idx="11" hasCustomPrompt="1"/>
          </p:nvPr>
        </p:nvSpPr>
        <p:spPr>
          <a:xfrm>
            <a:off x="4787900" y="682940"/>
            <a:ext cx="3920400" cy="3660460"/>
          </a:xfrm>
        </p:spPr>
        <p:txBody>
          <a:bodyPr/>
          <a:lstStyle>
            <a:lvl2pPr marL="288000" indent="-288000">
              <a:buFont typeface="Arial" panose="020B0604020202020204" pitchFamily="34" charset="0"/>
              <a:buChar char="–"/>
              <a:defRPr sz="2800">
                <a:solidFill>
                  <a:schemeClr val="tx1"/>
                </a:solidFill>
              </a:defRPr>
            </a:lvl2pPr>
            <a:lvl3pPr marL="180975" indent="0">
              <a:buNone/>
              <a:defRPr sz="2800">
                <a:solidFill>
                  <a:schemeClr val="tx1"/>
                </a:solidFill>
              </a:defRPr>
            </a:lvl3pPr>
          </a:lstStyle>
          <a:p>
            <a:pPr lvl="1"/>
            <a:r>
              <a:rPr lang="en-US"/>
              <a:t>4 to 6 bullet points</a:t>
            </a:r>
          </a:p>
        </p:txBody>
      </p:sp>
      <p:sp>
        <p:nvSpPr>
          <p:cNvPr id="4" name="Picture Placeholder 2">
            <a:extLst>
              <a:ext uri="{FF2B5EF4-FFF2-40B4-BE49-F238E27FC236}">
                <a16:creationId xmlns:a16="http://schemas.microsoft.com/office/drawing/2014/main" id="{E819D4C3-6603-43E5-90D7-20E616ECFDD9}"/>
              </a:ext>
            </a:extLst>
          </p:cNvPr>
          <p:cNvSpPr>
            <a:spLocks noGrp="1"/>
          </p:cNvSpPr>
          <p:nvPr>
            <p:ph type="pic" sz="quarter" idx="10"/>
          </p:nvPr>
        </p:nvSpPr>
        <p:spPr>
          <a:xfrm>
            <a:off x="0" y="702659"/>
            <a:ext cx="3892550" cy="3640740"/>
          </a:xfrm>
        </p:spPr>
        <p:txBody>
          <a:bodyPr/>
          <a:lstStyle>
            <a:lvl1pPr marL="0" indent="0">
              <a:buNone/>
              <a:defRPr b="0">
                <a:solidFill>
                  <a:schemeClr val="tx1"/>
                </a:solidFill>
              </a:defRPr>
            </a:lvl1pPr>
          </a:lstStyle>
          <a:p>
            <a:r>
              <a:rPr lang="en-GB"/>
              <a:t>Click icon to add picture</a:t>
            </a:r>
          </a:p>
        </p:txBody>
      </p:sp>
    </p:spTree>
    <p:extLst>
      <p:ext uri="{BB962C8B-B14F-4D97-AF65-F5344CB8AC3E}">
        <p14:creationId xmlns:p14="http://schemas.microsoft.com/office/powerpoint/2010/main" val="3321179196"/>
      </p:ext>
    </p:extLst>
  </p:cSld>
  <p:clrMapOvr>
    <a:masterClrMapping/>
  </p:clrMapOvr>
  <p:extLst>
    <p:ext uri="{DCECCB84-F9BA-43D5-87BE-67443E8EF086}">
      <p15:sldGuideLst xmlns:p15="http://schemas.microsoft.com/office/powerpoint/2012/main">
        <p15:guide id="3" orient="horz" pos="2981">
          <p15:clr>
            <a:srgbClr val="FBAE40"/>
          </p15:clr>
        </p15:guide>
        <p15:guide id="4" orient="horz" pos="259">
          <p15:clr>
            <a:srgbClr val="FBAE40"/>
          </p15:clr>
        </p15:guide>
        <p15:guide id="5" pos="5488">
          <p15:clr>
            <a:srgbClr val="FBAE40"/>
          </p15:clr>
        </p15:guide>
        <p15:guide id="6" pos="3016">
          <p15:clr>
            <a:srgbClr val="FBAE40"/>
          </p15:clr>
        </p15:guide>
        <p15:guide id="7" pos="27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 images (Dark)">
    <p:bg>
      <p:bgPr>
        <a:solidFill>
          <a:schemeClr val="tx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299B8-75C7-4CEB-9D2A-D2DB0A44F4D4}"/>
              </a:ext>
            </a:extLst>
          </p:cNvPr>
          <p:cNvCxnSpPr>
            <a:cxnSpLocks/>
          </p:cNvCxnSpPr>
          <p:nvPr userDrawn="1"/>
        </p:nvCxnSpPr>
        <p:spPr>
          <a:xfrm>
            <a:off x="1079500" y="3123886"/>
            <a:ext cx="303458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079500" y="992188"/>
            <a:ext cx="3060700" cy="1923283"/>
          </a:xfrm>
        </p:spPr>
        <p:txBody>
          <a:bodyPr/>
          <a:lstStyle>
            <a:lvl1pPr marL="0" indent="0">
              <a:buNone/>
              <a:defRPr b="0">
                <a:solidFill>
                  <a:schemeClr val="bg1"/>
                </a:solidFill>
              </a:defRPr>
            </a:lvl1pPr>
          </a:lstStyle>
          <a:p>
            <a:r>
              <a:rPr lang="en-GB"/>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5003801" y="992188"/>
            <a:ext cx="3060699" cy="1923283"/>
          </a:xfrm>
        </p:spPr>
        <p:txBody>
          <a:bodyPr/>
          <a:lstStyle>
            <a:lvl1pPr marL="0" indent="0">
              <a:buNone/>
              <a:defRPr b="0">
                <a:solidFill>
                  <a:schemeClr val="bg1"/>
                </a:solidFill>
              </a:defRPr>
            </a:lvl1pPr>
          </a:lstStyle>
          <a:p>
            <a:r>
              <a:rPr lang="en-GB"/>
              <a:t>Click icon to add picture</a:t>
            </a:r>
          </a:p>
        </p:txBody>
      </p:sp>
      <p:cxnSp>
        <p:nvCxnSpPr>
          <p:cNvPr id="14" name="Straight Connector 13">
            <a:extLst>
              <a:ext uri="{FF2B5EF4-FFF2-40B4-BE49-F238E27FC236}">
                <a16:creationId xmlns:a16="http://schemas.microsoft.com/office/drawing/2014/main" id="{1F0D6B7F-4D7A-4A69-8F7D-C94B97D75491}"/>
              </a:ext>
            </a:extLst>
          </p:cNvPr>
          <p:cNvCxnSpPr>
            <a:cxnSpLocks/>
          </p:cNvCxnSpPr>
          <p:nvPr userDrawn="1"/>
        </p:nvCxnSpPr>
        <p:spPr>
          <a:xfrm>
            <a:off x="5003803" y="3123886"/>
            <a:ext cx="30607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bg1"/>
                </a:solidFill>
              </a:defRPr>
            </a:lvl1pPr>
          </a:lstStyle>
          <a:p>
            <a:pPr lvl="0"/>
            <a:r>
              <a:rPr lang="en-US"/>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bg1"/>
                </a:solidFill>
              </a:defRPr>
            </a:lvl1pPr>
          </a:lstStyle>
          <a:p>
            <a:pPr lvl="0"/>
            <a:r>
              <a:rPr lang="en-US"/>
              <a:t>Click to add text</a:t>
            </a:r>
          </a:p>
        </p:txBody>
      </p:sp>
    </p:spTree>
    <p:extLst>
      <p:ext uri="{BB962C8B-B14F-4D97-AF65-F5344CB8AC3E}">
        <p14:creationId xmlns:p14="http://schemas.microsoft.com/office/powerpoint/2010/main" val="3792371882"/>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 images (Light)">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AB5B7F-65EB-40B3-8ADF-96F4B0AC0201}"/>
              </a:ext>
            </a:extLst>
          </p:cNvPr>
          <p:cNvCxnSpPr>
            <a:cxnSpLocks/>
          </p:cNvCxnSpPr>
          <p:nvPr userDrawn="1"/>
        </p:nvCxnSpPr>
        <p:spPr>
          <a:xfrm>
            <a:off x="1079500" y="3123886"/>
            <a:ext cx="30345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8D267A-F5EA-4642-8DED-8C076DFFD0B7}"/>
              </a:ext>
            </a:extLst>
          </p:cNvPr>
          <p:cNvSpPr>
            <a:spLocks noGrp="1"/>
          </p:cNvSpPr>
          <p:nvPr>
            <p:ph type="pic" sz="quarter" idx="10"/>
          </p:nvPr>
        </p:nvSpPr>
        <p:spPr>
          <a:xfrm>
            <a:off x="1079500" y="992188"/>
            <a:ext cx="3060700" cy="1923283"/>
          </a:xfrm>
        </p:spPr>
        <p:txBody>
          <a:bodyPr/>
          <a:lstStyle>
            <a:lvl1pPr marL="0" indent="0">
              <a:buNone/>
              <a:defRPr b="0">
                <a:solidFill>
                  <a:schemeClr val="tx1"/>
                </a:solidFill>
              </a:defRPr>
            </a:lvl1pPr>
          </a:lstStyle>
          <a:p>
            <a:r>
              <a:rPr lang="en-GB"/>
              <a:t>Click icon to add picture</a:t>
            </a:r>
          </a:p>
        </p:txBody>
      </p:sp>
      <p:sp>
        <p:nvSpPr>
          <p:cNvPr id="19" name="Picture Placeholder 2">
            <a:extLst>
              <a:ext uri="{FF2B5EF4-FFF2-40B4-BE49-F238E27FC236}">
                <a16:creationId xmlns:a16="http://schemas.microsoft.com/office/drawing/2014/main" id="{4ECC00A9-083C-4789-9FCC-AB8D7284A691}"/>
              </a:ext>
            </a:extLst>
          </p:cNvPr>
          <p:cNvSpPr>
            <a:spLocks noGrp="1"/>
          </p:cNvSpPr>
          <p:nvPr>
            <p:ph type="pic" sz="quarter" idx="11"/>
          </p:nvPr>
        </p:nvSpPr>
        <p:spPr>
          <a:xfrm>
            <a:off x="5003801" y="992188"/>
            <a:ext cx="3060699" cy="1923283"/>
          </a:xfrm>
        </p:spPr>
        <p:txBody>
          <a:bodyPr/>
          <a:lstStyle>
            <a:lvl1pPr marL="0" indent="0">
              <a:buNone/>
              <a:defRPr b="0">
                <a:solidFill>
                  <a:schemeClr val="tx1"/>
                </a:solidFill>
              </a:defRPr>
            </a:lvl1pPr>
          </a:lstStyle>
          <a:p>
            <a:r>
              <a:rPr lang="en-GB"/>
              <a:t>Click icon to add picture</a:t>
            </a:r>
          </a:p>
        </p:txBody>
      </p:sp>
      <p:cxnSp>
        <p:nvCxnSpPr>
          <p:cNvPr id="20" name="Straight Connector 19">
            <a:extLst>
              <a:ext uri="{FF2B5EF4-FFF2-40B4-BE49-F238E27FC236}">
                <a16:creationId xmlns:a16="http://schemas.microsoft.com/office/drawing/2014/main" id="{AB7EF0F4-6140-4CA6-AC02-2ADC1F1CA43D}"/>
              </a:ext>
            </a:extLst>
          </p:cNvPr>
          <p:cNvCxnSpPr>
            <a:cxnSpLocks/>
          </p:cNvCxnSpPr>
          <p:nvPr userDrawn="1"/>
        </p:nvCxnSpPr>
        <p:spPr>
          <a:xfrm>
            <a:off x="5003803" y="3123886"/>
            <a:ext cx="30607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0">
            <a:extLst>
              <a:ext uri="{FF2B5EF4-FFF2-40B4-BE49-F238E27FC236}">
                <a16:creationId xmlns:a16="http://schemas.microsoft.com/office/drawing/2014/main" id="{80CF1839-676C-46B5-A599-21AA96E532C0}"/>
              </a:ext>
            </a:extLst>
          </p:cNvPr>
          <p:cNvSpPr>
            <a:spLocks noGrp="1"/>
          </p:cNvSpPr>
          <p:nvPr>
            <p:ph type="body" sz="quarter" idx="15" hasCustomPrompt="1"/>
          </p:nvPr>
        </p:nvSpPr>
        <p:spPr>
          <a:xfrm>
            <a:off x="1079500" y="3154366"/>
            <a:ext cx="3050407" cy="1362389"/>
          </a:xfrm>
        </p:spPr>
        <p:txBody>
          <a:bodyPr/>
          <a:lstStyle>
            <a:lvl1pPr>
              <a:spcAft>
                <a:spcPts val="600"/>
              </a:spcAft>
              <a:defRPr>
                <a:solidFill>
                  <a:schemeClr val="tx1"/>
                </a:solidFill>
              </a:defRPr>
            </a:lvl1pPr>
          </a:lstStyle>
          <a:p>
            <a:pPr lvl="0"/>
            <a:r>
              <a:rPr lang="en-US"/>
              <a:t>Click to add text</a:t>
            </a:r>
          </a:p>
        </p:txBody>
      </p:sp>
      <p:sp>
        <p:nvSpPr>
          <p:cNvPr id="22" name="Text Placeholder 10">
            <a:extLst>
              <a:ext uri="{FF2B5EF4-FFF2-40B4-BE49-F238E27FC236}">
                <a16:creationId xmlns:a16="http://schemas.microsoft.com/office/drawing/2014/main" id="{20A1946A-052F-4EDE-BDC4-BAB850806D61}"/>
              </a:ext>
            </a:extLst>
          </p:cNvPr>
          <p:cNvSpPr>
            <a:spLocks noGrp="1"/>
          </p:cNvSpPr>
          <p:nvPr>
            <p:ph type="body" sz="quarter" idx="16" hasCustomPrompt="1"/>
          </p:nvPr>
        </p:nvSpPr>
        <p:spPr>
          <a:xfrm>
            <a:off x="5003802" y="3154365"/>
            <a:ext cx="3060700" cy="1362389"/>
          </a:xfrm>
        </p:spPr>
        <p:txBody>
          <a:bodyPr/>
          <a:lstStyle>
            <a:lvl1pPr>
              <a:spcAft>
                <a:spcPts val="600"/>
              </a:spcAft>
              <a:defRPr>
                <a:solidFill>
                  <a:schemeClr val="tx1"/>
                </a:solidFill>
              </a:defRPr>
            </a:lvl1pPr>
          </a:lstStyle>
          <a:p>
            <a:pPr lvl="0"/>
            <a:r>
              <a:rPr lang="en-US"/>
              <a:t>Click to add text</a:t>
            </a:r>
          </a:p>
        </p:txBody>
      </p:sp>
    </p:spTree>
    <p:extLst>
      <p:ext uri="{BB962C8B-B14F-4D97-AF65-F5344CB8AC3E}">
        <p14:creationId xmlns:p14="http://schemas.microsoft.com/office/powerpoint/2010/main" val="1093767519"/>
      </p:ext>
    </p:extLst>
  </p:cSld>
  <p:clrMapOvr>
    <a:masterClrMapping/>
  </p:clrMapOvr>
  <p:extLst>
    <p:ext uri="{DCECCB84-F9BA-43D5-87BE-67443E8EF086}">
      <p15:sldGuideLst xmlns:p15="http://schemas.microsoft.com/office/powerpoint/2012/main">
        <p15:guide id="2" pos="272">
          <p15:clr>
            <a:srgbClr val="FBAE40"/>
          </p15:clr>
        </p15:guide>
        <p15:guide id="3" orient="horz" pos="2981">
          <p15:clr>
            <a:srgbClr val="FBAE40"/>
          </p15:clr>
        </p15:guide>
        <p15:guide id="4" orient="horz" pos="259">
          <p15:clr>
            <a:srgbClr val="FBAE40"/>
          </p15:clr>
        </p15:guide>
        <p15:guide id="5" pos="5488">
          <p15:clr>
            <a:srgbClr val="FBAE40"/>
          </p15:clr>
        </p15:guide>
        <p15:guide id="6" pos="2608">
          <p15:clr>
            <a:srgbClr val="FBAE40"/>
          </p15:clr>
        </p15:guide>
        <p15:guide id="7" pos="680">
          <p15:clr>
            <a:srgbClr val="FBAE40"/>
          </p15:clr>
        </p15:guide>
        <p15:guide id="8" pos="3152">
          <p15:clr>
            <a:srgbClr val="FBAE40"/>
          </p15:clr>
        </p15:guide>
        <p15:guide id="9" pos="50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theme" Target="../theme/theme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theme" Target="../theme/theme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41"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cSld>
  <p:clrMap bg1="lt1" tx1="dk1" bg2="lt2" tx2="dk2" accent1="accent1" accent2="accent2" accent3="accent3" accent4="accent4" accent5="accent5" accent6="accent6" hlink="hlink" folHlink="folHlink"/>
  <p:sldLayoutIdLst>
    <p:sldLayoutId id="2147483949" r:id="rId1"/>
    <p:sldLayoutId id="2147483943" r:id="rId2"/>
    <p:sldLayoutId id="2147483945" r:id="rId3"/>
    <p:sldLayoutId id="2147483947" r:id="rId4"/>
    <p:sldLayoutId id="2147483946" r:id="rId5"/>
    <p:sldLayoutId id="2147483948" r:id="rId6"/>
    <p:sldLayoutId id="2147483989" r:id="rId7"/>
    <p:sldLayoutId id="2147483956" r:id="rId8"/>
    <p:sldLayoutId id="2147483955" r:id="rId9"/>
    <p:sldLayoutId id="2147483957" r:id="rId10"/>
    <p:sldLayoutId id="2147483988" r:id="rId11"/>
    <p:sldLayoutId id="2147483960" r:id="rId12"/>
    <p:sldLayoutId id="2147483961" r:id="rId13"/>
    <p:sldLayoutId id="2147483962" r:id="rId14"/>
    <p:sldLayoutId id="2147483970" r:id="rId15"/>
    <p:sldLayoutId id="2147483978" r:id="rId16"/>
    <p:sldLayoutId id="2147483951" r:id="rId17"/>
    <p:sldLayoutId id="2147483950" r:id="rId18"/>
    <p:sldLayoutId id="2147483981" r:id="rId19"/>
    <p:sldLayoutId id="2147483982" r:id="rId20"/>
    <p:sldLayoutId id="2147483983" r:id="rId21"/>
    <p:sldLayoutId id="2147483984" r:id="rId22"/>
    <p:sldLayoutId id="2147483971" r:id="rId23"/>
    <p:sldLayoutId id="2147483973" r:id="rId24"/>
    <p:sldLayoutId id="2147483985" r:id="rId25"/>
    <p:sldLayoutId id="2147483986" r:id="rId26"/>
    <p:sldLayoutId id="2147483976" r:id="rId27"/>
    <p:sldLayoutId id="2147483977" r:id="rId28"/>
    <p:sldLayoutId id="2147483975" r:id="rId29"/>
    <p:sldLayoutId id="2147483974" r:id="rId30"/>
    <p:sldLayoutId id="2147483964" r:id="rId31"/>
    <p:sldLayoutId id="2147483958" r:id="rId32"/>
    <p:sldLayoutId id="2147483954" r:id="rId33"/>
    <p:sldLayoutId id="2147483953" r:id="rId34"/>
    <p:sldLayoutId id="2147483965" r:id="rId35"/>
    <p:sldLayoutId id="2147483966" r:id="rId36"/>
    <p:sldLayoutId id="2147484001" r:id="rId37"/>
    <p:sldLayoutId id="2147484007" r:id="rId38"/>
    <p:sldLayoutId id="2147484006" r:id="rId39"/>
    <p:sldLayoutId id="2147483967" r:id="rId40"/>
    <p:sldLayoutId id="2147483968" r:id="rId41"/>
    <p:sldLayoutId id="2147483979" r:id="rId42"/>
    <p:sldLayoutId id="2147483980" r:id="rId4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marL="0" indent="0" algn="l" rtl="0" eaLnBrk="0" fontAlgn="base" hangingPunct="0">
        <a:lnSpc>
          <a:spcPct val="100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extLst>
      <p:ext uri="{BB962C8B-B14F-4D97-AF65-F5344CB8AC3E}">
        <p14:creationId xmlns:p14="http://schemas.microsoft.com/office/powerpoint/2010/main" val="1020485705"/>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38" r:id="rId30"/>
    <p:sldLayoutId id="2147484039" r:id="rId31"/>
    <p:sldLayoutId id="2147484040" r:id="rId32"/>
    <p:sldLayoutId id="2147484041" r:id="rId33"/>
    <p:sldLayoutId id="2147484042" r:id="rId34"/>
    <p:sldLayoutId id="2147484043" r:id="rId35"/>
    <p:sldLayoutId id="2147484044" r:id="rId36"/>
    <p:sldLayoutId id="2147484045" r:id="rId37"/>
    <p:sldLayoutId id="2147484046" r:id="rId38"/>
    <p:sldLayoutId id="2147484047" r:id="rId39"/>
    <p:sldLayoutId id="2147484048" r:id="rId40"/>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marL="0" indent="0" algn="l" rtl="0" eaLnBrk="0" fontAlgn="base" hangingPunct="0">
        <a:lnSpc>
          <a:spcPct val="100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1443037"/>
          </a:xfrm>
          <a:prstGeom prst="rect">
            <a:avLst/>
          </a:prstGeom>
        </p:spPr>
        <p:txBody>
          <a:bodyPr vert="horz" lIns="0" tIns="0" rIns="0" bIns="0" rtlCol="0" anchor="t" anchorCtr="0">
            <a:noAutofit/>
          </a:bodyPr>
          <a:lstStyle/>
          <a:p>
            <a:pPr lvl="0"/>
            <a:r>
              <a:rPr lang="en-GB"/>
              <a:t>Click to add sub-header text</a:t>
            </a:r>
          </a:p>
          <a:p>
            <a:pPr lvl="0"/>
            <a:endParaRPr lang="en-GB"/>
          </a:p>
          <a:p>
            <a:pPr marL="288000" marR="0" lvl="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a:pPr>
            <a:endParaRPr lang="en-GB"/>
          </a:p>
          <a:p>
            <a:pPr lvl="0"/>
            <a:endParaRPr lang="en-GB"/>
          </a:p>
          <a:p>
            <a:pPr lvl="0"/>
            <a:endParaRPr lang="en-GB"/>
          </a:p>
        </p:txBody>
      </p:sp>
    </p:spTree>
    <p:extLst>
      <p:ext uri="{BB962C8B-B14F-4D97-AF65-F5344CB8AC3E}">
        <p14:creationId xmlns:p14="http://schemas.microsoft.com/office/powerpoint/2010/main" val="415020238"/>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 id="2147484121" r:id="rId29"/>
    <p:sldLayoutId id="2147484122" r:id="rId30"/>
    <p:sldLayoutId id="2147484123" r:id="rId31"/>
    <p:sldLayoutId id="2147484124" r:id="rId32"/>
    <p:sldLayoutId id="2147484125" r:id="rId33"/>
    <p:sldLayoutId id="2147484126" r:id="rId34"/>
    <p:sldLayoutId id="2147484127" r:id="rId35"/>
    <p:sldLayoutId id="2147484128" r:id="rId36"/>
    <p:sldLayoutId id="2147484129" r:id="rId37"/>
    <p:sldLayoutId id="2147484130" r:id="rId38"/>
    <p:sldLayoutId id="2147484131" r:id="rId39"/>
    <p:sldLayoutId id="2147484132" r:id="rId40"/>
    <p:sldLayoutId id="2147484133" r:id="rId41"/>
    <p:sldLayoutId id="2147484134" r:id="rId42"/>
    <p:sldLayoutId id="2147484135" r:id="rId43"/>
    <p:sldLayoutId id="2147484136" r:id="rId44"/>
  </p:sldLayoutIdLst>
  <p:hf hdr="0"/>
  <p:txStyles>
    <p:titleStyle>
      <a:lvl1pPr marL="0" indent="0" algn="l" rtl="0" eaLnBrk="0" fontAlgn="base" hangingPunct="0">
        <a:lnSpc>
          <a:spcPct val="85000"/>
        </a:lnSpc>
        <a:spcBef>
          <a:spcPct val="0"/>
        </a:spcBef>
        <a:spcAft>
          <a:spcPct val="0"/>
        </a:spcAft>
        <a:buFont typeface="Arial" panose="020B0604020202020204" pitchFamily="34" charset="0"/>
        <a:buNone/>
        <a:defRPr sz="34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342_5DB56A40.xml"/><Relationship Id="rId2" Type="http://schemas.openxmlformats.org/officeDocument/2006/relationships/notesSlide" Target="../notesSlides/notesSlide10.xml"/><Relationship Id="rId1" Type="http://schemas.openxmlformats.org/officeDocument/2006/relationships/slideLayout" Target="../slideLayouts/slideLayout9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jpe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91.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91.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91.xml"/><Relationship Id="rId5" Type="http://schemas.openxmlformats.org/officeDocument/2006/relationships/image" Target="../media/image35.sv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19.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8.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4.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2.xml"/><Relationship Id="rId5" Type="http://schemas.openxmlformats.org/officeDocument/2006/relationships/image" Target="../media/image20.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A784D9-C0DF-48A5-A320-6F42AA76D2C8}"/>
              </a:ext>
            </a:extLst>
          </p:cNvPr>
          <p:cNvSpPr>
            <a:spLocks noGrp="1"/>
          </p:cNvSpPr>
          <p:nvPr>
            <p:ph type="title"/>
          </p:nvPr>
        </p:nvSpPr>
        <p:spPr>
          <a:xfrm>
            <a:off x="431799" y="2283149"/>
            <a:ext cx="5303371" cy="571512"/>
          </a:xfrm>
        </p:spPr>
        <p:txBody>
          <a:bodyPr/>
          <a:lstStyle/>
          <a:p>
            <a:r>
              <a:rPr lang="en-GB">
                <a:cs typeface="Arial"/>
              </a:rPr>
              <a:t>Data-Centric Engineering</a:t>
            </a:r>
            <a:br>
              <a:rPr lang="en-GB">
                <a:cs typeface="Arial"/>
              </a:rPr>
            </a:br>
            <a:br>
              <a:rPr lang="en-GB">
                <a:cs typeface="Arial"/>
              </a:rPr>
            </a:br>
            <a:endParaRPr lang="en-US" sz="2800" b="0" i="1"/>
          </a:p>
        </p:txBody>
      </p:sp>
      <p:pic>
        <p:nvPicPr>
          <p:cNvPr id="6" name="Picture Placeholder 5">
            <a:extLst>
              <a:ext uri="{FF2B5EF4-FFF2-40B4-BE49-F238E27FC236}">
                <a16:creationId xmlns:a16="http://schemas.microsoft.com/office/drawing/2014/main" id="{DE1AAA8A-BE55-D008-358F-6FB5BA319D01}"/>
              </a:ext>
            </a:extLst>
          </p:cNvPr>
          <p:cNvPicPr>
            <a:picLocks noChangeAspect="1"/>
          </p:cNvPicPr>
          <p:nvPr/>
        </p:nvPicPr>
        <p:blipFill>
          <a:blip r:embed="rId3">
            <a:extLst>
              <a:ext uri="{28A0092B-C50C-407E-A947-70E740481C1C}">
                <a14:useLocalDpi xmlns:a14="http://schemas.microsoft.com/office/drawing/2010/main" val="0"/>
              </a:ext>
            </a:extLst>
          </a:blip>
          <a:srcRect l="24517" r="24517"/>
          <a:stretch/>
        </p:blipFill>
        <p:spPr>
          <a:xfrm>
            <a:off x="5650286" y="0"/>
            <a:ext cx="3493714" cy="4573587"/>
          </a:xfrm>
          <a:custGeom>
            <a:avLst/>
            <a:gdLst>
              <a:gd name="connsiteX0" fmla="*/ 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0 w 3816350"/>
              <a:gd name="connsiteY4" fmla="*/ 0 h 3240087"/>
              <a:gd name="connsiteX0" fmla="*/ 6858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685800 w 3816350"/>
              <a:gd name="connsiteY4" fmla="*/ 0 h 3240087"/>
              <a:gd name="connsiteX0" fmla="*/ 1892300 w 3816350"/>
              <a:gd name="connsiteY0" fmla="*/ 0 h 3240087"/>
              <a:gd name="connsiteX1" fmla="*/ 3816350 w 3816350"/>
              <a:gd name="connsiteY1" fmla="*/ 0 h 3240087"/>
              <a:gd name="connsiteX2" fmla="*/ 3816350 w 3816350"/>
              <a:gd name="connsiteY2" fmla="*/ 3240087 h 3240087"/>
              <a:gd name="connsiteX3" fmla="*/ 0 w 3816350"/>
              <a:gd name="connsiteY3" fmla="*/ 3240087 h 3240087"/>
              <a:gd name="connsiteX4" fmla="*/ 1892300 w 3816350"/>
              <a:gd name="connsiteY4" fmla="*/ 0 h 3240087"/>
              <a:gd name="connsiteX0" fmla="*/ 1206500 w 3130550"/>
              <a:gd name="connsiteY0" fmla="*/ 0 h 3240087"/>
              <a:gd name="connsiteX1" fmla="*/ 3130550 w 3130550"/>
              <a:gd name="connsiteY1" fmla="*/ 0 h 3240087"/>
              <a:gd name="connsiteX2" fmla="*/ 3130550 w 3130550"/>
              <a:gd name="connsiteY2" fmla="*/ 3240087 h 3240087"/>
              <a:gd name="connsiteX3" fmla="*/ 0 w 3130550"/>
              <a:gd name="connsiteY3" fmla="*/ 1754187 h 3240087"/>
              <a:gd name="connsiteX4" fmla="*/ 1206500 w 3130550"/>
              <a:gd name="connsiteY4" fmla="*/ 0 h 3240087"/>
              <a:gd name="connsiteX0" fmla="*/ 1822450 w 3746500"/>
              <a:gd name="connsiteY0" fmla="*/ 0 h 3240087"/>
              <a:gd name="connsiteX1" fmla="*/ 3746500 w 3746500"/>
              <a:gd name="connsiteY1" fmla="*/ 0 h 3240087"/>
              <a:gd name="connsiteX2" fmla="*/ 3746500 w 3746500"/>
              <a:gd name="connsiteY2" fmla="*/ 3240087 h 3240087"/>
              <a:gd name="connsiteX3" fmla="*/ 0 w 3746500"/>
              <a:gd name="connsiteY3" fmla="*/ 2154237 h 3240087"/>
              <a:gd name="connsiteX4" fmla="*/ 1822450 w 3746500"/>
              <a:gd name="connsiteY4" fmla="*/ 0 h 3240087"/>
              <a:gd name="connsiteX0" fmla="*/ 1822450 w 3752850"/>
              <a:gd name="connsiteY0" fmla="*/ 0 h 4097337"/>
              <a:gd name="connsiteX1" fmla="*/ 3746500 w 3752850"/>
              <a:gd name="connsiteY1" fmla="*/ 0 h 4097337"/>
              <a:gd name="connsiteX2" fmla="*/ 3752850 w 3752850"/>
              <a:gd name="connsiteY2" fmla="*/ 4097337 h 4097337"/>
              <a:gd name="connsiteX3" fmla="*/ 0 w 3752850"/>
              <a:gd name="connsiteY3" fmla="*/ 2154237 h 4097337"/>
              <a:gd name="connsiteX4" fmla="*/ 1822450 w 3752850"/>
              <a:gd name="connsiteY4" fmla="*/ 0 h 4097337"/>
              <a:gd name="connsiteX0" fmla="*/ 1682750 w 3613150"/>
              <a:gd name="connsiteY0" fmla="*/ 0 h 4097337"/>
              <a:gd name="connsiteX1" fmla="*/ 3606800 w 3613150"/>
              <a:gd name="connsiteY1" fmla="*/ 0 h 4097337"/>
              <a:gd name="connsiteX2" fmla="*/ 3613150 w 3613150"/>
              <a:gd name="connsiteY2" fmla="*/ 4097337 h 4097337"/>
              <a:gd name="connsiteX3" fmla="*/ 0 w 3613150"/>
              <a:gd name="connsiteY3" fmla="*/ 2014537 h 4097337"/>
              <a:gd name="connsiteX4" fmla="*/ 1682750 w 3613150"/>
              <a:gd name="connsiteY4" fmla="*/ 0 h 4097337"/>
              <a:gd name="connsiteX0" fmla="*/ 1682750 w 3613150"/>
              <a:gd name="connsiteY0" fmla="*/ 0 h 4573587"/>
              <a:gd name="connsiteX1" fmla="*/ 3606800 w 3613150"/>
              <a:gd name="connsiteY1" fmla="*/ 0 h 4573587"/>
              <a:gd name="connsiteX2" fmla="*/ 3613150 w 3613150"/>
              <a:gd name="connsiteY2" fmla="*/ 4573587 h 4573587"/>
              <a:gd name="connsiteX3" fmla="*/ 0 w 3613150"/>
              <a:gd name="connsiteY3" fmla="*/ 2014537 h 4573587"/>
              <a:gd name="connsiteX4" fmla="*/ 1682750 w 3613150"/>
              <a:gd name="connsiteY4" fmla="*/ 0 h 4573587"/>
              <a:gd name="connsiteX0" fmla="*/ 1682750 w 3610769"/>
              <a:gd name="connsiteY0" fmla="*/ 0 h 4573587"/>
              <a:gd name="connsiteX1" fmla="*/ 3606800 w 3610769"/>
              <a:gd name="connsiteY1" fmla="*/ 0 h 4573587"/>
              <a:gd name="connsiteX2" fmla="*/ 3610769 w 3610769"/>
              <a:gd name="connsiteY2" fmla="*/ 4573587 h 4573587"/>
              <a:gd name="connsiteX3" fmla="*/ 0 w 3610769"/>
              <a:gd name="connsiteY3" fmla="*/ 2014537 h 4573587"/>
              <a:gd name="connsiteX4" fmla="*/ 1682750 w 3610769"/>
              <a:gd name="connsiteY4" fmla="*/ 0 h 4573587"/>
              <a:gd name="connsiteX0" fmla="*/ 1682750 w 3607332"/>
              <a:gd name="connsiteY0" fmla="*/ 0 h 4573587"/>
              <a:gd name="connsiteX1" fmla="*/ 3606800 w 3607332"/>
              <a:gd name="connsiteY1" fmla="*/ 0 h 4573587"/>
              <a:gd name="connsiteX2" fmla="*/ 3606007 w 3607332"/>
              <a:gd name="connsiteY2" fmla="*/ 4573587 h 4573587"/>
              <a:gd name="connsiteX3" fmla="*/ 0 w 3607332"/>
              <a:gd name="connsiteY3" fmla="*/ 2014537 h 4573587"/>
              <a:gd name="connsiteX4" fmla="*/ 1682750 w 3607332"/>
              <a:gd name="connsiteY4" fmla="*/ 0 h 4573587"/>
              <a:gd name="connsiteX0" fmla="*/ 1682750 w 3608388"/>
              <a:gd name="connsiteY0" fmla="*/ 0 h 4573587"/>
              <a:gd name="connsiteX1" fmla="*/ 3606800 w 3608388"/>
              <a:gd name="connsiteY1" fmla="*/ 0 h 4573587"/>
              <a:gd name="connsiteX2" fmla="*/ 3608388 w 3608388"/>
              <a:gd name="connsiteY2" fmla="*/ 4573587 h 4573587"/>
              <a:gd name="connsiteX3" fmla="*/ 0 w 3608388"/>
              <a:gd name="connsiteY3" fmla="*/ 2014537 h 4573587"/>
              <a:gd name="connsiteX4" fmla="*/ 1682750 w 3608388"/>
              <a:gd name="connsiteY4" fmla="*/ 0 h 457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8" h="4573587">
                <a:moveTo>
                  <a:pt x="1682750" y="0"/>
                </a:moveTo>
                <a:lnTo>
                  <a:pt x="3606800" y="0"/>
                </a:lnTo>
                <a:cubicBezTo>
                  <a:pt x="3608917" y="1365779"/>
                  <a:pt x="3606271" y="3207808"/>
                  <a:pt x="3608388" y="4573587"/>
                </a:cubicBezTo>
                <a:lnTo>
                  <a:pt x="0" y="2014537"/>
                </a:lnTo>
                <a:lnTo>
                  <a:pt x="1682750" y="0"/>
                </a:lnTo>
                <a:close/>
              </a:path>
            </a:pathLst>
          </a:custGeom>
        </p:spPr>
      </p:pic>
    </p:spTree>
    <p:extLst>
      <p:ext uri="{BB962C8B-B14F-4D97-AF65-F5344CB8AC3E}">
        <p14:creationId xmlns:p14="http://schemas.microsoft.com/office/powerpoint/2010/main" val="19876165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in a building&#10;&#10;Description automatically generated with medium confidence">
            <a:extLst>
              <a:ext uri="{FF2B5EF4-FFF2-40B4-BE49-F238E27FC236}">
                <a16:creationId xmlns:a16="http://schemas.microsoft.com/office/drawing/2014/main" id="{4AA06179-1939-0258-B110-1592C5431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05" y="205740"/>
            <a:ext cx="3625271" cy="2066404"/>
          </a:xfrm>
          <a:prstGeom prst="rect">
            <a:avLst/>
          </a:prstGeom>
        </p:spPr>
      </p:pic>
      <p:pic>
        <p:nvPicPr>
          <p:cNvPr id="8" name="Picture 7" descr="A picture containing cartoon, drawing, graphic design, art&#10;&#10;Description automatically generated">
            <a:extLst>
              <a:ext uri="{FF2B5EF4-FFF2-40B4-BE49-F238E27FC236}">
                <a16:creationId xmlns:a16="http://schemas.microsoft.com/office/drawing/2014/main" id="{DE11BDB8-1787-2E99-C61A-88DA6E20D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274" y="-47625"/>
            <a:ext cx="3576726" cy="2712461"/>
          </a:xfrm>
          <a:prstGeom prst="rect">
            <a:avLst/>
          </a:prstGeom>
        </p:spPr>
      </p:pic>
      <p:pic>
        <p:nvPicPr>
          <p:cNvPr id="10" name="Picture 9" descr="A picture containing outdoor, sky, building, canal&#10;&#10;Description automatically generated">
            <a:extLst>
              <a:ext uri="{FF2B5EF4-FFF2-40B4-BE49-F238E27FC236}">
                <a16:creationId xmlns:a16="http://schemas.microsoft.com/office/drawing/2014/main" id="{CE395FB8-5706-1115-B196-C07AC9FB6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20" y="2496710"/>
            <a:ext cx="3681767" cy="2441050"/>
          </a:xfrm>
          <a:prstGeom prst="rect">
            <a:avLst/>
          </a:prstGeom>
        </p:spPr>
      </p:pic>
      <p:pic>
        <p:nvPicPr>
          <p:cNvPr id="12" name="Picture 11" descr="A picture containing outdoor, building, water, tree&#10;&#10;Description automatically generated">
            <a:extLst>
              <a:ext uri="{FF2B5EF4-FFF2-40B4-BE49-F238E27FC236}">
                <a16:creationId xmlns:a16="http://schemas.microsoft.com/office/drawing/2014/main" id="{00529B5B-5BC4-AFE0-14F0-5829CE99D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605" y="2527993"/>
            <a:ext cx="3638066" cy="2409767"/>
          </a:xfrm>
          <a:prstGeom prst="rect">
            <a:avLst/>
          </a:prstGeom>
        </p:spPr>
      </p:pic>
      <p:sp>
        <p:nvSpPr>
          <p:cNvPr id="2" name="TextBox 1">
            <a:extLst>
              <a:ext uri="{FF2B5EF4-FFF2-40B4-BE49-F238E27FC236}">
                <a16:creationId xmlns:a16="http://schemas.microsoft.com/office/drawing/2014/main" id="{395997E1-088D-8385-8190-DE0845115F6A}"/>
              </a:ext>
            </a:extLst>
          </p:cNvPr>
          <p:cNvSpPr txBox="1"/>
          <p:nvPr/>
        </p:nvSpPr>
        <p:spPr>
          <a:xfrm>
            <a:off x="257175" y="205740"/>
            <a:ext cx="1600200" cy="171831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b="1" i="0" u="none" strike="noStrike" kern="1200" cap="none" spc="0" normalizeH="0" baseline="0" noProof="0">
                <a:ln>
                  <a:noFill/>
                </a:ln>
                <a:solidFill>
                  <a:schemeClr val="bg1"/>
                </a:solidFill>
                <a:effectLst/>
                <a:uLnTx/>
                <a:uFillTx/>
                <a:latin typeface="+mn-lt"/>
                <a:ea typeface="+mn-ea"/>
                <a:cs typeface="+mn-cs"/>
              </a:rPr>
              <a:t>3D-printed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2000" b="1" i="0" u="none" strike="noStrike" kern="1200" cap="none" spc="0" normalizeH="0" baseline="0" noProof="0">
                <a:ln>
                  <a:noFill/>
                </a:ln>
                <a:solidFill>
                  <a:schemeClr val="bg1"/>
                </a:solidFill>
                <a:effectLst/>
                <a:uLnTx/>
                <a:uFillTx/>
                <a:latin typeface="+mn-lt"/>
                <a:ea typeface="+mn-ea"/>
                <a:cs typeface="+mn-cs"/>
              </a:rPr>
              <a:t>bridge</a:t>
            </a:r>
            <a:endParaRPr kumimoji="0" lang="en-GB" sz="2000" b="1"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6123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ABAAEF8-2493-4F4F-9534-89908F6C885C">
            <a:extLst>
              <a:ext uri="{FF2B5EF4-FFF2-40B4-BE49-F238E27FC236}">
                <a16:creationId xmlns:a16="http://schemas.microsoft.com/office/drawing/2014/main" id="{90B97A5B-90C4-441A-AD40-F4880C45BF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8" name="TextBox 7">
            <a:extLst>
              <a:ext uri="{FF2B5EF4-FFF2-40B4-BE49-F238E27FC236}">
                <a16:creationId xmlns:a16="http://schemas.microsoft.com/office/drawing/2014/main" id="{016F7160-07AD-4DCB-9478-7DB63A6C1C53}"/>
              </a:ext>
            </a:extLst>
          </p:cNvPr>
          <p:cNvSpPr txBox="1"/>
          <p:nvPr/>
        </p:nvSpPr>
        <p:spPr>
          <a:xfrm>
            <a:off x="4233468" y="4637370"/>
            <a:ext cx="4644163" cy="348098"/>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b="1" i="0" u="none" strike="noStrike" kern="1200" cap="none" spc="0" normalizeH="0" baseline="0" noProof="0">
                <a:ln>
                  <a:noFill/>
                </a:ln>
                <a:solidFill>
                  <a:prstClr val="black"/>
                </a:solidFill>
                <a:effectLst/>
                <a:uLnTx/>
                <a:uFillTx/>
                <a:latin typeface="+mn-lt"/>
                <a:ea typeface="+mn-ea"/>
                <a:cs typeface="+mn-cs"/>
              </a:rPr>
              <a:t>AI for control problems: </a:t>
            </a:r>
            <a:r>
              <a:rPr kumimoji="0" lang="en-GB" b="1" i="0" u="none" strike="noStrike" kern="1200" cap="none" spc="0" normalizeH="0" baseline="0" noProof="0" err="1">
                <a:ln>
                  <a:noFill/>
                </a:ln>
                <a:solidFill>
                  <a:prstClr val="black"/>
                </a:solidFill>
                <a:effectLst/>
                <a:uLnTx/>
                <a:uFillTx/>
                <a:latin typeface="+mn-lt"/>
                <a:ea typeface="+mn-ea"/>
                <a:cs typeface="+mn-cs"/>
              </a:rPr>
              <a:t>rangl</a:t>
            </a:r>
            <a:endParaRPr kumimoji="0" lang="en-GB" b="1"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133925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AE82AF6B-D2F9-A888-8C82-7152BE539C05}"/>
              </a:ext>
            </a:extLst>
          </p:cNvPr>
          <p:cNvSpPr>
            <a:spLocks noGrp="1"/>
          </p:cNvSpPr>
          <p:nvPr>
            <p:ph type="body" sz="quarter" idx="13"/>
          </p:nvPr>
        </p:nvSpPr>
        <p:spPr>
          <a:xfrm>
            <a:off x="4791075" y="682940"/>
            <a:ext cx="3921125" cy="545115"/>
          </a:xfrm>
        </p:spPr>
        <p:txBody>
          <a:bodyPr/>
          <a:lstStyle/>
          <a:p>
            <a:r>
              <a:rPr lang="en-US" sz="2000" b="1"/>
              <a:t>CROP – world’s first digital twin of an underground farm</a:t>
            </a:r>
          </a:p>
          <a:p>
            <a:endParaRPr lang="en-US"/>
          </a:p>
        </p:txBody>
      </p:sp>
      <p:pic>
        <p:nvPicPr>
          <p:cNvPr id="6" name="Picture Placeholder 5" descr="A picture containing plant, grass, person, standing&#10;&#10;Description automatically generated">
            <a:extLst>
              <a:ext uri="{FF2B5EF4-FFF2-40B4-BE49-F238E27FC236}">
                <a16:creationId xmlns:a16="http://schemas.microsoft.com/office/drawing/2014/main" id="{57F9B7A1-C04D-7C11-1C0F-56F204E7DCD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726" r="20263" b="1"/>
          <a:stretch/>
        </p:blipFill>
        <p:spPr>
          <a:xfrm>
            <a:off x="20" y="702659"/>
            <a:ext cx="3892530" cy="3640740"/>
          </a:xfrm>
          <a:noFill/>
        </p:spPr>
      </p:pic>
      <p:sp>
        <p:nvSpPr>
          <p:cNvPr id="3" name="Text Placeholder 2">
            <a:extLst>
              <a:ext uri="{FF2B5EF4-FFF2-40B4-BE49-F238E27FC236}">
                <a16:creationId xmlns:a16="http://schemas.microsoft.com/office/drawing/2014/main" id="{26462EEE-2EF5-DA49-357C-B2C9C4CA3D89}"/>
              </a:ext>
            </a:extLst>
          </p:cNvPr>
          <p:cNvSpPr>
            <a:spLocks noGrp="1"/>
          </p:cNvSpPr>
          <p:nvPr>
            <p:ph type="body" sz="quarter" idx="12"/>
          </p:nvPr>
        </p:nvSpPr>
        <p:spPr>
          <a:xfrm>
            <a:off x="4791075" y="1371599"/>
            <a:ext cx="3921125" cy="2971799"/>
          </a:xfrm>
        </p:spPr>
        <p:txBody>
          <a:bodyPr anchor="t">
            <a:normAutofit lnSpcReduction="10000"/>
          </a:bodyPr>
          <a:lstStyle/>
          <a:p>
            <a:pPr>
              <a:lnSpc>
                <a:spcPct val="90000"/>
              </a:lnSpc>
              <a:buFontTx/>
              <a:buChar char="-"/>
            </a:pPr>
            <a:r>
              <a:rPr lang="en-US" sz="1600"/>
              <a:t>Reduced time to grow some crops by 50%, all crops by an average 7%</a:t>
            </a:r>
          </a:p>
          <a:p>
            <a:pPr>
              <a:lnSpc>
                <a:spcPct val="90000"/>
              </a:lnSpc>
              <a:buFontTx/>
              <a:buChar char="-"/>
            </a:pPr>
            <a:r>
              <a:rPr lang="en-US" sz="1600"/>
              <a:t>Increased yields by 24%</a:t>
            </a:r>
          </a:p>
          <a:p>
            <a:pPr>
              <a:lnSpc>
                <a:spcPct val="90000"/>
              </a:lnSpc>
              <a:buFontTx/>
              <a:buChar char="-"/>
            </a:pPr>
            <a:r>
              <a:rPr lang="en-US" sz="1600"/>
              <a:t>Crops grown using less space and water, no pesticides, 100% renewable energy</a:t>
            </a:r>
          </a:p>
          <a:p>
            <a:pPr>
              <a:lnSpc>
                <a:spcPct val="90000"/>
              </a:lnSpc>
            </a:pPr>
            <a:r>
              <a:rPr lang="en-US" sz="1600" b="0" i="0">
                <a:effectLst/>
              </a:rPr>
              <a:t>“Having Cambridge and the Turing pushing forward on the data side really sold us on the benefits of using information to solve the sustainability challenges we faced.” </a:t>
            </a:r>
            <a:r>
              <a:rPr lang="en-US" sz="1600" b="1" i="0">
                <a:effectLst/>
              </a:rPr>
              <a:t>Richard Ballard, co-founder of Growing Underground</a:t>
            </a:r>
          </a:p>
          <a:p>
            <a:pPr>
              <a:lnSpc>
                <a:spcPct val="90000"/>
              </a:lnSpc>
              <a:buFontTx/>
              <a:buChar char="-"/>
            </a:pPr>
            <a:endParaRPr lang="en-US" sz="1300"/>
          </a:p>
          <a:p>
            <a:pPr>
              <a:lnSpc>
                <a:spcPct val="90000"/>
              </a:lnSpc>
              <a:buFontTx/>
              <a:buChar char="-"/>
            </a:pPr>
            <a:endParaRPr lang="en-GB" sz="1300"/>
          </a:p>
        </p:txBody>
      </p:sp>
    </p:spTree>
    <p:extLst>
      <p:ext uri="{BB962C8B-B14F-4D97-AF65-F5344CB8AC3E}">
        <p14:creationId xmlns:p14="http://schemas.microsoft.com/office/powerpoint/2010/main" val="6099696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D2C30BC-E613-6FE1-8125-882DC034EF8A}"/>
              </a:ext>
            </a:extLst>
          </p:cNvPr>
          <p:cNvSpPr>
            <a:spLocks noGrp="1"/>
          </p:cNvSpPr>
          <p:nvPr>
            <p:ph type="body" sz="quarter" idx="13"/>
          </p:nvPr>
        </p:nvSpPr>
        <p:spPr/>
        <p:txBody>
          <a:bodyPr/>
          <a:lstStyle/>
          <a:p>
            <a:r>
              <a:rPr lang="en-US" sz="2000" b="1"/>
              <a:t>T-VOS – voyage </a:t>
            </a:r>
            <a:r>
              <a:rPr lang="en-US" sz="2000" b="1" err="1"/>
              <a:t>optimisation</a:t>
            </a:r>
            <a:r>
              <a:rPr lang="en-US" sz="2000" b="1"/>
              <a:t> software</a:t>
            </a:r>
            <a:endParaRPr lang="en-GB" sz="2000" b="1"/>
          </a:p>
        </p:txBody>
      </p:sp>
      <p:pic>
        <p:nvPicPr>
          <p:cNvPr id="10" name="Picture Placeholder 9" descr="A view of the ocean from the cockpit of a boat&#10;&#10;Description automatically generated with low confidence">
            <a:extLst>
              <a:ext uri="{FF2B5EF4-FFF2-40B4-BE49-F238E27FC236}">
                <a16:creationId xmlns:a16="http://schemas.microsoft.com/office/drawing/2014/main" id="{75F3CE1F-1C91-229C-D89A-649EEF33D4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383" r="14383"/>
          <a:stretch>
            <a:fillRect/>
          </a:stretch>
        </p:blipFill>
        <p:spPr/>
      </p:pic>
      <p:sp>
        <p:nvSpPr>
          <p:cNvPr id="6" name="Text Placeholder 5">
            <a:extLst>
              <a:ext uri="{FF2B5EF4-FFF2-40B4-BE49-F238E27FC236}">
                <a16:creationId xmlns:a16="http://schemas.microsoft.com/office/drawing/2014/main" id="{6194096A-2006-7AEC-534E-C81A2BD3B980}"/>
              </a:ext>
            </a:extLst>
          </p:cNvPr>
          <p:cNvSpPr>
            <a:spLocks noGrp="1"/>
          </p:cNvSpPr>
          <p:nvPr>
            <p:ph type="body" sz="quarter" idx="12"/>
          </p:nvPr>
        </p:nvSpPr>
        <p:spPr/>
        <p:txBody>
          <a:bodyPr/>
          <a:lstStyle/>
          <a:p>
            <a:r>
              <a:rPr lang="en-US" sz="1600"/>
              <a:t>First AI based multi-objective voyage </a:t>
            </a:r>
            <a:r>
              <a:rPr lang="en-US" sz="1600" err="1"/>
              <a:t>optimisation</a:t>
            </a:r>
            <a:r>
              <a:rPr lang="en-US" sz="1600"/>
              <a:t> software for the shipping industry</a:t>
            </a:r>
          </a:p>
          <a:p>
            <a:r>
              <a:rPr lang="en-US" sz="1600"/>
              <a:t>Capable of simultaneously optimizing for time, fuels, TCE and emissions</a:t>
            </a:r>
            <a:endParaRPr lang="en-GB" sz="1600"/>
          </a:p>
          <a:p>
            <a:r>
              <a:rPr lang="en-GB" sz="1600"/>
              <a:t>5% increase in fuel savings and reduction in emissions</a:t>
            </a:r>
          </a:p>
          <a:p>
            <a:r>
              <a:rPr lang="en-GB" sz="1600"/>
              <a:t>7% improvement in time savings</a:t>
            </a:r>
          </a:p>
          <a:p>
            <a:r>
              <a:rPr lang="en-GB" sz="1600"/>
              <a:t>8% improvements in delivering Time Charter Equivalent</a:t>
            </a:r>
            <a:endParaRPr lang="en-US" sz="1600"/>
          </a:p>
        </p:txBody>
      </p:sp>
    </p:spTree>
    <p:extLst>
      <p:ext uri="{BB962C8B-B14F-4D97-AF65-F5344CB8AC3E}">
        <p14:creationId xmlns:p14="http://schemas.microsoft.com/office/powerpoint/2010/main" val="5590884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69268-D9AB-4C20-9797-D8E99BBEF4A2}"/>
              </a:ext>
            </a:extLst>
          </p:cNvPr>
          <p:cNvSpPr>
            <a:spLocks noGrp="1"/>
          </p:cNvSpPr>
          <p:nvPr>
            <p:ph type="title"/>
          </p:nvPr>
        </p:nvSpPr>
        <p:spPr/>
        <p:txBody>
          <a:bodyPr/>
          <a:lstStyle/>
          <a:p>
            <a:r>
              <a:rPr lang="en-GB"/>
              <a:t>DCE 2.0 – the vision</a:t>
            </a:r>
            <a:br>
              <a:rPr lang="en-GB"/>
            </a:br>
            <a:r>
              <a:rPr lang="en-GB" sz="2400" b="0" i="1">
                <a:effectLst/>
                <a:latin typeface="Neue Haas Unica Pro"/>
              </a:rPr>
              <a:t>To lead in the development of new approaches for Data-Centric Engineering, reducing emissions and improving safety through the delivery of new tools and practices, training and policy changes.</a:t>
            </a:r>
            <a:br>
              <a:rPr lang="en-GB" sz="2400" b="0" i="1">
                <a:effectLst/>
                <a:latin typeface="Neue Haas Unica Pro"/>
              </a:rPr>
            </a:br>
            <a:endParaRPr lang="en-GB" i="1"/>
          </a:p>
        </p:txBody>
      </p:sp>
    </p:spTree>
    <p:extLst>
      <p:ext uri="{BB962C8B-B14F-4D97-AF65-F5344CB8AC3E}">
        <p14:creationId xmlns:p14="http://schemas.microsoft.com/office/powerpoint/2010/main" val="3600432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D9110C8E-A28E-6651-E897-F17CABD56F82}"/>
              </a:ext>
            </a:extLst>
          </p:cNvPr>
          <p:cNvSpPr>
            <a:spLocks noGrp="1"/>
          </p:cNvSpPr>
          <p:nvPr>
            <p:ph type="body" sz="quarter" idx="20"/>
          </p:nvPr>
        </p:nvSpPr>
        <p:spPr/>
        <p:txBody>
          <a:bodyPr/>
          <a:lstStyle/>
          <a:p>
            <a:r>
              <a:rPr lang="en-US"/>
              <a:t>DCE 2.0 pillars</a:t>
            </a:r>
            <a:endParaRPr lang="en-GB"/>
          </a:p>
        </p:txBody>
      </p:sp>
      <p:pic>
        <p:nvPicPr>
          <p:cNvPr id="15" name="Graphic 14" descr="Greek Pillar with solid fill">
            <a:extLst>
              <a:ext uri="{FF2B5EF4-FFF2-40B4-BE49-F238E27FC236}">
                <a16:creationId xmlns:a16="http://schemas.microsoft.com/office/drawing/2014/main" id="{98D259F2-8913-CFB6-7080-34F2B7867C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116" y="1119676"/>
            <a:ext cx="914400" cy="914400"/>
          </a:xfrm>
          <a:prstGeom prst="rect">
            <a:avLst/>
          </a:prstGeom>
        </p:spPr>
      </p:pic>
      <p:pic>
        <p:nvPicPr>
          <p:cNvPr id="16" name="Graphic 15" descr="Greek Pillar with solid fill">
            <a:extLst>
              <a:ext uri="{FF2B5EF4-FFF2-40B4-BE49-F238E27FC236}">
                <a16:creationId xmlns:a16="http://schemas.microsoft.com/office/drawing/2014/main" id="{89595198-5F43-F384-60A7-5BD619F553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800" y="3198289"/>
            <a:ext cx="914400" cy="914400"/>
          </a:xfrm>
          <a:prstGeom prst="rect">
            <a:avLst/>
          </a:prstGeom>
        </p:spPr>
      </p:pic>
      <p:pic>
        <p:nvPicPr>
          <p:cNvPr id="17" name="Graphic 16" descr="Greek Pillar with solid fill">
            <a:extLst>
              <a:ext uri="{FF2B5EF4-FFF2-40B4-BE49-F238E27FC236}">
                <a16:creationId xmlns:a16="http://schemas.microsoft.com/office/drawing/2014/main" id="{FFF16619-1D2D-B02F-9518-142CF1E8F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8888" y="1119676"/>
            <a:ext cx="914400" cy="914400"/>
          </a:xfrm>
          <a:prstGeom prst="rect">
            <a:avLst/>
          </a:prstGeom>
        </p:spPr>
      </p:pic>
      <p:pic>
        <p:nvPicPr>
          <p:cNvPr id="18" name="Graphic 17" descr="Greek Pillar with solid fill">
            <a:extLst>
              <a:ext uri="{FF2B5EF4-FFF2-40B4-BE49-F238E27FC236}">
                <a16:creationId xmlns:a16="http://schemas.microsoft.com/office/drawing/2014/main" id="{FDE79758-051E-B94E-B214-BB93D9CC7E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12575" y="3169059"/>
            <a:ext cx="914400" cy="914400"/>
          </a:xfrm>
          <a:prstGeom prst="rect">
            <a:avLst/>
          </a:prstGeom>
        </p:spPr>
      </p:pic>
      <p:sp>
        <p:nvSpPr>
          <p:cNvPr id="19" name="TextBox 18">
            <a:extLst>
              <a:ext uri="{FF2B5EF4-FFF2-40B4-BE49-F238E27FC236}">
                <a16:creationId xmlns:a16="http://schemas.microsoft.com/office/drawing/2014/main" id="{53F160C4-DF92-5E16-361A-FAFF4FC4FD34}"/>
              </a:ext>
            </a:extLst>
          </p:cNvPr>
          <p:cNvSpPr txBox="1"/>
          <p:nvPr/>
        </p:nvSpPr>
        <p:spPr>
          <a:xfrm>
            <a:off x="1358718" y="1188863"/>
            <a:ext cx="3047539" cy="1751522"/>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1" i="0" u="none" strike="noStrike" kern="1200" cap="none" spc="0" normalizeH="0" baseline="0" noProof="0">
                <a:ln>
                  <a:noFill/>
                </a:ln>
                <a:solidFill>
                  <a:prstClr val="black"/>
                </a:solidFill>
                <a:effectLst/>
                <a:uLnTx/>
                <a:uFillTx/>
                <a:latin typeface="+mn-lt"/>
                <a:ea typeface="+mn-ea"/>
                <a:cs typeface="+mn-cs"/>
              </a:rPr>
              <a:t>Pillar 1: Translation and pull through to adoption</a:t>
            </a:r>
          </a:p>
          <a:p>
            <a:pPr marL="285750" marR="0" indent="-285750" algn="l" defTabSz="914400" rtl="0" eaLnBrk="1" fontAlgn="auto" latinLnBrk="0" hangingPunct="1">
              <a:lnSpc>
                <a:spcPct val="100000"/>
              </a:lnSpc>
              <a:spcBef>
                <a:spcPts val="0"/>
              </a:spcBef>
              <a:spcAft>
                <a:spcPts val="0"/>
              </a:spcAft>
              <a:buClrTx/>
              <a:buSzTx/>
              <a:buFontTx/>
              <a:buChar char="-"/>
              <a:tabLst/>
            </a:pPr>
            <a:endParaRPr lang="en-US" sz="1600">
              <a:solidFill>
                <a:prstClr val="black"/>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Research Application Manager</a:t>
            </a: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Tools/applications uptake plan</a:t>
            </a: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DCE Research Software Engineer</a:t>
            </a:r>
          </a:p>
        </p:txBody>
      </p:sp>
      <p:sp>
        <p:nvSpPr>
          <p:cNvPr id="20" name="TextBox 19">
            <a:extLst>
              <a:ext uri="{FF2B5EF4-FFF2-40B4-BE49-F238E27FC236}">
                <a16:creationId xmlns:a16="http://schemas.microsoft.com/office/drawing/2014/main" id="{5B4D5C6D-14F4-588C-A332-3E45B5B73A62}"/>
              </a:ext>
            </a:extLst>
          </p:cNvPr>
          <p:cNvSpPr txBox="1"/>
          <p:nvPr/>
        </p:nvSpPr>
        <p:spPr>
          <a:xfrm>
            <a:off x="5699717" y="3236928"/>
            <a:ext cx="3047539" cy="1751522"/>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1" i="0" u="none" strike="noStrike" kern="1200" cap="none" spc="0" normalizeH="0" baseline="0" noProof="0">
                <a:ln>
                  <a:noFill/>
                </a:ln>
                <a:solidFill>
                  <a:prstClr val="black"/>
                </a:solidFill>
                <a:effectLst/>
                <a:uLnTx/>
                <a:uFillTx/>
                <a:latin typeface="+mn-lt"/>
                <a:ea typeface="+mn-ea"/>
                <a:cs typeface="+mn-cs"/>
              </a:rPr>
              <a:t>Pillar 4: Community building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en-US" sz="1600">
              <a:solidFill>
                <a:prstClr val="black"/>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pPr>
            <a:r>
              <a:rPr kumimoji="0" lang="en-US" sz="1600" b="0" i="0" u="none" strike="noStrike" kern="1200" cap="none" spc="0" normalizeH="0" baseline="0" noProof="0">
                <a:ln>
                  <a:noFill/>
                </a:ln>
                <a:solidFill>
                  <a:prstClr val="black"/>
                </a:solidFill>
                <a:effectLst/>
                <a:uLnTx/>
                <a:uFillTx/>
                <a:latin typeface="+mn-lt"/>
                <a:ea typeface="+mn-ea"/>
                <a:cs typeface="+mn-cs"/>
              </a:rPr>
              <a:t>Senior Research Community Manager</a:t>
            </a:r>
          </a:p>
          <a:p>
            <a:pPr marL="285750" marR="0" indent="-285750" algn="l" defTabSz="914400" rtl="0" eaLnBrk="1" fontAlgn="auto" latinLnBrk="0" hangingPunct="1">
              <a:lnSpc>
                <a:spcPct val="100000"/>
              </a:lnSpc>
              <a:spcBef>
                <a:spcPts val="0"/>
              </a:spcBef>
              <a:spcAft>
                <a:spcPts val="0"/>
              </a:spcAft>
              <a:buClrTx/>
              <a:buSzTx/>
              <a:buFontTx/>
              <a:buChar char="-"/>
              <a:tabLst/>
            </a:pPr>
            <a:r>
              <a:rPr kumimoji="0" lang="en-US" sz="1600" b="0" i="0" u="none" strike="noStrike" kern="1200" cap="none" spc="0" normalizeH="0" baseline="0" noProof="0">
                <a:ln>
                  <a:noFill/>
                </a:ln>
                <a:solidFill>
                  <a:prstClr val="black"/>
                </a:solidFill>
                <a:effectLst/>
                <a:uLnTx/>
                <a:uFillTx/>
                <a:latin typeface="+mn-lt"/>
                <a:ea typeface="+mn-ea"/>
                <a:cs typeface="+mn-cs"/>
              </a:rPr>
              <a:t>Community meetings plan and modes of working</a:t>
            </a: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EDI plan</a:t>
            </a:r>
          </a:p>
        </p:txBody>
      </p:sp>
      <p:sp>
        <p:nvSpPr>
          <p:cNvPr id="21" name="TextBox 20">
            <a:extLst>
              <a:ext uri="{FF2B5EF4-FFF2-40B4-BE49-F238E27FC236}">
                <a16:creationId xmlns:a16="http://schemas.microsoft.com/office/drawing/2014/main" id="{632BDA97-3518-BAE7-604D-C148449D0310}"/>
              </a:ext>
            </a:extLst>
          </p:cNvPr>
          <p:cNvSpPr txBox="1"/>
          <p:nvPr/>
        </p:nvSpPr>
        <p:spPr>
          <a:xfrm>
            <a:off x="1383888" y="3236928"/>
            <a:ext cx="3047539" cy="1751522"/>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1" i="0" u="none" strike="noStrike" kern="1200" cap="none" spc="0" normalizeH="0" baseline="0" noProof="0">
                <a:ln>
                  <a:noFill/>
                </a:ln>
                <a:solidFill>
                  <a:prstClr val="black"/>
                </a:solidFill>
                <a:effectLst/>
                <a:uLnTx/>
                <a:uFillTx/>
                <a:latin typeface="+mn-lt"/>
                <a:ea typeface="+mn-ea"/>
                <a:cs typeface="+mn-cs"/>
              </a:rPr>
              <a:t>Pillar 3: Skills, training and knowledge exchange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lang="en-US" sz="1600">
              <a:solidFill>
                <a:prstClr val="black"/>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pPr>
            <a:r>
              <a:rPr kumimoji="0" lang="en-US" sz="1600" b="0" i="0" u="none" strike="noStrike" kern="1200" cap="none" spc="0" normalizeH="0" baseline="0" noProof="0">
                <a:ln>
                  <a:noFill/>
                </a:ln>
                <a:solidFill>
                  <a:prstClr val="black"/>
                </a:solidFill>
                <a:effectLst/>
                <a:uLnTx/>
                <a:uFillTx/>
                <a:latin typeface="+mn-lt"/>
                <a:ea typeface="+mn-ea"/>
                <a:cs typeface="+mn-cs"/>
              </a:rPr>
              <a:t>Landscape mapping</a:t>
            </a:r>
          </a:p>
          <a:p>
            <a:pPr marL="285750" marR="0" indent="-285750" algn="l" defTabSz="914400" rtl="0" eaLnBrk="1" fontAlgn="auto" latinLnBrk="0" hangingPunct="1">
              <a:lnSpc>
                <a:spcPct val="100000"/>
              </a:lnSpc>
              <a:spcBef>
                <a:spcPts val="0"/>
              </a:spcBef>
              <a:spcAft>
                <a:spcPts val="0"/>
              </a:spcAft>
              <a:buClrTx/>
              <a:buSzTx/>
              <a:buFontTx/>
              <a:buChar char="-"/>
              <a:tabLst/>
            </a:pPr>
            <a:r>
              <a:rPr kumimoji="0" lang="en-US" sz="1600" b="0" i="0" u="none" strike="noStrike" kern="1200" cap="none" spc="0" normalizeH="0" baseline="0" noProof="0">
                <a:ln>
                  <a:noFill/>
                </a:ln>
                <a:solidFill>
                  <a:prstClr val="black"/>
                </a:solidFill>
                <a:effectLst/>
                <a:uLnTx/>
                <a:uFillTx/>
                <a:latin typeface="+mn-lt"/>
                <a:ea typeface="+mn-ea"/>
                <a:cs typeface="+mn-cs"/>
              </a:rPr>
              <a:t>Stakeholder workshop</a:t>
            </a: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Skills roadmap</a:t>
            </a:r>
            <a:endParaRPr kumimoji="0" lang="en-GB" sz="1600" b="0" i="0" u="none" strike="noStrike" kern="1200" cap="none" spc="0" normalizeH="0" baseline="0" noProof="0">
              <a:ln>
                <a:noFill/>
              </a:ln>
              <a:solidFill>
                <a:prstClr val="black"/>
              </a:solidFill>
              <a:effectLst/>
              <a:uLnTx/>
              <a:uFillTx/>
              <a:latin typeface="+mn-lt"/>
              <a:ea typeface="+mn-ea"/>
              <a:cs typeface="+mn-cs"/>
            </a:endParaRPr>
          </a:p>
        </p:txBody>
      </p:sp>
      <p:sp>
        <p:nvSpPr>
          <p:cNvPr id="22" name="TextBox 21">
            <a:extLst>
              <a:ext uri="{FF2B5EF4-FFF2-40B4-BE49-F238E27FC236}">
                <a16:creationId xmlns:a16="http://schemas.microsoft.com/office/drawing/2014/main" id="{6B4E0105-E7F2-2797-9F0D-99A4D5DC5310}"/>
              </a:ext>
            </a:extLst>
          </p:cNvPr>
          <p:cNvSpPr txBox="1"/>
          <p:nvPr/>
        </p:nvSpPr>
        <p:spPr>
          <a:xfrm>
            <a:off x="5699717" y="1188863"/>
            <a:ext cx="3047539" cy="1751522"/>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US" sz="1600" b="1" i="0" u="none" strike="noStrike" kern="1200" cap="none" spc="0" normalizeH="0" baseline="0" noProof="0">
                <a:ln>
                  <a:noFill/>
                </a:ln>
                <a:solidFill>
                  <a:prstClr val="black"/>
                </a:solidFill>
                <a:effectLst/>
                <a:uLnTx/>
                <a:uFillTx/>
                <a:latin typeface="+mn-lt"/>
                <a:ea typeface="+mn-ea"/>
                <a:cs typeface="+mn-cs"/>
              </a:rPr>
              <a:t>Pillar 2: Standards and regulation</a:t>
            </a:r>
          </a:p>
          <a:p>
            <a:pPr marL="285750" marR="0" indent="-285750" algn="l" defTabSz="914400" rtl="0" eaLnBrk="1" fontAlgn="auto" latinLnBrk="0" hangingPunct="1">
              <a:lnSpc>
                <a:spcPct val="100000"/>
              </a:lnSpc>
              <a:spcBef>
                <a:spcPts val="0"/>
              </a:spcBef>
              <a:spcAft>
                <a:spcPts val="0"/>
              </a:spcAft>
              <a:buClrTx/>
              <a:buSzTx/>
              <a:buFontTx/>
              <a:buChar char="-"/>
              <a:tabLst/>
            </a:pPr>
            <a:endParaRPr lang="en-US" sz="1600">
              <a:solidFill>
                <a:prstClr val="black"/>
              </a:solidFill>
              <a:latin typeface="+mn-lt"/>
              <a:cs typeface="+mn-cs"/>
            </a:endParaRP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AI Standards Hub</a:t>
            </a:r>
          </a:p>
          <a:p>
            <a:pPr marL="285750" marR="0" indent="-285750" algn="l" defTabSz="914400" rtl="0" eaLnBrk="1" fontAlgn="auto" latinLnBrk="0" hangingPunct="1">
              <a:lnSpc>
                <a:spcPct val="100000"/>
              </a:lnSpc>
              <a:spcBef>
                <a:spcPts val="0"/>
              </a:spcBef>
              <a:spcAft>
                <a:spcPts val="0"/>
              </a:spcAft>
              <a:buClrTx/>
              <a:buSzTx/>
              <a:buFontTx/>
              <a:buChar char="-"/>
              <a:tabLst/>
            </a:pPr>
            <a:r>
              <a:rPr kumimoji="0" lang="en-US" sz="1600" b="0" i="0" u="none" strike="noStrike" kern="1200" cap="none" spc="0" normalizeH="0" baseline="0" noProof="0">
                <a:ln>
                  <a:noFill/>
                </a:ln>
                <a:solidFill>
                  <a:prstClr val="black"/>
                </a:solidFill>
                <a:effectLst/>
                <a:uLnTx/>
                <a:uFillTx/>
                <a:latin typeface="+mn-lt"/>
                <a:ea typeface="+mn-ea"/>
                <a:cs typeface="+mn-cs"/>
              </a:rPr>
              <a:t>AI Policy Fellow</a:t>
            </a:r>
          </a:p>
          <a:p>
            <a:pPr marL="285750" marR="0" indent="-285750" algn="l" defTabSz="914400" rtl="0" eaLnBrk="1" fontAlgn="auto" latinLnBrk="0" hangingPunct="1">
              <a:lnSpc>
                <a:spcPct val="100000"/>
              </a:lnSpc>
              <a:spcBef>
                <a:spcPts val="0"/>
              </a:spcBef>
              <a:spcAft>
                <a:spcPts val="0"/>
              </a:spcAft>
              <a:buClrTx/>
              <a:buSzTx/>
              <a:buFontTx/>
              <a:buChar char="-"/>
              <a:tabLst/>
            </a:pPr>
            <a:r>
              <a:rPr lang="en-US" sz="1600">
                <a:solidFill>
                  <a:prstClr val="black"/>
                </a:solidFill>
                <a:latin typeface="+mn-lt"/>
                <a:cs typeface="+mn-cs"/>
              </a:rPr>
              <a:t>CETAS project</a:t>
            </a:r>
            <a:endParaRPr kumimoji="0" lang="en-US" sz="1600" b="0" i="0" u="none" strike="noStrike" kern="1200" cap="none" spc="0" normalizeH="0" baseline="0" noProof="0">
              <a:ln>
                <a:noFill/>
              </a:ln>
              <a:solidFill>
                <a:prstClr val="black"/>
              </a:solidFill>
              <a:effectLst/>
              <a:uLnTx/>
              <a:uFillTx/>
              <a:latin typeface="+mn-lt"/>
              <a:ea typeface="+mn-ea"/>
              <a:cs typeface="+mn-cs"/>
            </a:endParaRPr>
          </a:p>
          <a:p>
            <a:pPr marR="0" algn="l" defTabSz="914400" rtl="0" eaLnBrk="1" fontAlgn="auto" latinLnBrk="0" hangingPunct="1">
              <a:lnSpc>
                <a:spcPct val="100000"/>
              </a:lnSpc>
              <a:spcBef>
                <a:spcPts val="0"/>
              </a:spcBef>
              <a:spcAft>
                <a:spcPts val="0"/>
              </a:spcAft>
              <a:buClrTx/>
              <a:buSzTx/>
              <a:tabLst/>
            </a:pPr>
            <a:endParaRPr kumimoji="0" lang="en-GB" sz="16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4938129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31799" y="702659"/>
            <a:ext cx="3921125" cy="545115"/>
          </a:xfrm>
        </p:spPr>
        <p:txBody>
          <a:bodyPr anchor="t">
            <a:normAutofit/>
          </a:bodyPr>
          <a:lstStyle/>
          <a:p>
            <a:pPr>
              <a:lnSpc>
                <a:spcPct val="90000"/>
              </a:lnSpc>
            </a:pPr>
            <a:r>
              <a:rPr lang="en-GB" sz="1800"/>
              <a:t>Translation and pull-through to adoption</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3921124" cy="3028949"/>
          </a:xfrm>
        </p:spPr>
        <p:txBody>
          <a:bodyPr anchor="t">
            <a:normAutofit/>
          </a:bodyPr>
          <a:lstStyle/>
          <a:p>
            <a:pPr marL="287655" indent="-287655">
              <a:lnSpc>
                <a:spcPct val="90000"/>
              </a:lnSpc>
              <a:buChar char="•"/>
            </a:pPr>
            <a:r>
              <a:rPr lang="en-GB" sz="1800"/>
              <a:t>Support the LRF </a:t>
            </a:r>
            <a:r>
              <a:rPr lang="en-GB" sz="1800" err="1"/>
              <a:t>SafetyTech</a:t>
            </a:r>
            <a:r>
              <a:rPr lang="en-GB" sz="1800"/>
              <a:t> Accelerator by </a:t>
            </a:r>
            <a:r>
              <a:rPr lang="en-GB" sz="1800">
                <a:effectLst/>
              </a:rPr>
              <a:t>providing support from researchers and connecting it to the Turing’s talent programmes</a:t>
            </a:r>
            <a:r>
              <a:rPr lang="en-GB" sz="1800"/>
              <a:t>.</a:t>
            </a:r>
            <a:endParaRPr lang="en-GB" sz="1800">
              <a:effectLst/>
            </a:endParaRPr>
          </a:p>
          <a:p>
            <a:pPr marL="287655" indent="-287655">
              <a:lnSpc>
                <a:spcPct val="90000"/>
              </a:lnSpc>
              <a:buChar char="•"/>
            </a:pPr>
            <a:r>
              <a:rPr lang="en-GB" sz="1800"/>
              <a:t>Deploying research applications developed through DCE, to ensure research outputs can support their wider adoption, implementation and real-world impact.</a:t>
            </a:r>
          </a:p>
        </p:txBody>
      </p:sp>
      <p:pic>
        <p:nvPicPr>
          <p:cNvPr id="7" name="Picture Placeholder 11">
            <a:extLst>
              <a:ext uri="{FF2B5EF4-FFF2-40B4-BE49-F238E27FC236}">
                <a16:creationId xmlns:a16="http://schemas.microsoft.com/office/drawing/2014/main" id="{28ECB018-5171-44A9-931F-280BA85640D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4355" r="14355"/>
          <a:stretch/>
        </p:blipFill>
        <p:spPr>
          <a:xfrm>
            <a:off x="5251450" y="703263"/>
            <a:ext cx="3892550" cy="3640137"/>
          </a:xfrm>
          <a:noFill/>
        </p:spPr>
      </p:pic>
      <p:pic>
        <p:nvPicPr>
          <p:cNvPr id="2" name="Graphic 1" descr="Greek Pillar with solid fill">
            <a:extLst>
              <a:ext uri="{FF2B5EF4-FFF2-40B4-BE49-F238E27FC236}">
                <a16:creationId xmlns:a16="http://schemas.microsoft.com/office/drawing/2014/main" id="{965534A6-A14C-201C-2FB5-DA2116D495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050" y="598865"/>
            <a:ext cx="914400" cy="914400"/>
          </a:xfrm>
          <a:prstGeom prst="rect">
            <a:avLst/>
          </a:prstGeom>
        </p:spPr>
      </p:pic>
    </p:spTree>
    <p:extLst>
      <p:ext uri="{BB962C8B-B14F-4D97-AF65-F5344CB8AC3E}">
        <p14:creationId xmlns:p14="http://schemas.microsoft.com/office/powerpoint/2010/main" val="157217030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9048B-45D5-4B0C-B91C-AA7ACA9DA516}"/>
              </a:ext>
            </a:extLst>
          </p:cNvPr>
          <p:cNvSpPr>
            <a:spLocks noGrp="1"/>
          </p:cNvSpPr>
          <p:nvPr>
            <p:ph type="body" sz="quarter" idx="20"/>
          </p:nvPr>
        </p:nvSpPr>
        <p:spPr/>
        <p:txBody>
          <a:bodyPr/>
          <a:lstStyle/>
          <a:p>
            <a:r>
              <a:rPr lang="en-GB"/>
              <a:t>Research Community</a:t>
            </a:r>
          </a:p>
          <a:p>
            <a:r>
              <a:rPr lang="en-GB"/>
              <a:t>Manager</a:t>
            </a:r>
          </a:p>
        </p:txBody>
      </p:sp>
      <p:sp>
        <p:nvSpPr>
          <p:cNvPr id="4" name="Google Shape;542;p70">
            <a:extLst>
              <a:ext uri="{FF2B5EF4-FFF2-40B4-BE49-F238E27FC236}">
                <a16:creationId xmlns:a16="http://schemas.microsoft.com/office/drawing/2014/main" id="{DEC70A36-84FA-26DC-2C50-8BF7D5F90A1B}"/>
              </a:ext>
            </a:extLst>
          </p:cNvPr>
          <p:cNvSpPr txBox="1">
            <a:spLocks/>
          </p:cNvSpPr>
          <p:nvPr/>
        </p:nvSpPr>
        <p:spPr>
          <a:xfrm>
            <a:off x="4376619" y="3504440"/>
            <a:ext cx="4599900" cy="1354175"/>
          </a:xfrm>
          <a:prstGeom prst="rect">
            <a:avLst/>
          </a:prstGeom>
        </p:spPr>
        <p:txBody>
          <a:bodyPr spcFirstLastPara="1" wrap="square" lIns="0" tIns="0" rIns="108000" bIns="72000" anchor="b"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1800"/>
              <a:t>Research Community Managers empower </a:t>
            </a:r>
            <a:r>
              <a:rPr lang="en-US" sz="1800">
                <a:solidFill>
                  <a:srgbClr val="FF9300"/>
                </a:solidFill>
              </a:rPr>
              <a:t>diverse stakeholders </a:t>
            </a:r>
            <a:r>
              <a:rPr lang="en-US" sz="1800"/>
              <a:t>to </a:t>
            </a:r>
            <a:r>
              <a:rPr lang="en-US" sz="1800">
                <a:solidFill>
                  <a:srgbClr val="FF9300"/>
                </a:solidFill>
              </a:rPr>
              <a:t>co-create, maintain and sustain</a:t>
            </a:r>
            <a:r>
              <a:rPr lang="en-US" sz="1800">
                <a:solidFill>
                  <a:srgbClr val="FFC000"/>
                </a:solidFill>
              </a:rPr>
              <a:t> </a:t>
            </a:r>
            <a:r>
              <a:rPr lang="en-US" sz="1800"/>
              <a:t>research processes and outputs that they can equitably benefit from.</a:t>
            </a:r>
          </a:p>
        </p:txBody>
      </p:sp>
      <p:cxnSp>
        <p:nvCxnSpPr>
          <p:cNvPr id="5" name="Google Shape;544;p70">
            <a:extLst>
              <a:ext uri="{FF2B5EF4-FFF2-40B4-BE49-F238E27FC236}">
                <a16:creationId xmlns:a16="http://schemas.microsoft.com/office/drawing/2014/main" id="{BBEC9BE3-9261-4C09-6B32-EE0DD06E5D03}"/>
              </a:ext>
            </a:extLst>
          </p:cNvPr>
          <p:cNvCxnSpPr>
            <a:stCxn id="7" idx="1"/>
          </p:cNvCxnSpPr>
          <p:nvPr/>
        </p:nvCxnSpPr>
        <p:spPr>
          <a:xfrm flipH="1">
            <a:off x="3197735" y="1584604"/>
            <a:ext cx="2557500" cy="1613700"/>
          </a:xfrm>
          <a:prstGeom prst="straightConnector1">
            <a:avLst/>
          </a:prstGeom>
          <a:noFill/>
          <a:ln w="19050" cap="flat" cmpd="sng">
            <a:solidFill>
              <a:srgbClr val="838787"/>
            </a:solidFill>
            <a:prstDash val="dashDot"/>
            <a:round/>
            <a:headEnd type="none" w="med" len="med"/>
            <a:tailEnd type="triangle" w="med" len="med"/>
          </a:ln>
        </p:spPr>
      </p:cxnSp>
      <p:pic>
        <p:nvPicPr>
          <p:cNvPr id="7" name="Google Shape;545;p70">
            <a:extLst>
              <a:ext uri="{FF2B5EF4-FFF2-40B4-BE49-F238E27FC236}">
                <a16:creationId xmlns:a16="http://schemas.microsoft.com/office/drawing/2014/main" id="{C8AA6452-F74E-A6B7-095A-7908AB6241E7}"/>
              </a:ext>
            </a:extLst>
          </p:cNvPr>
          <p:cNvPicPr preferRelativeResize="0"/>
          <p:nvPr/>
        </p:nvPicPr>
        <p:blipFill rotWithShape="1">
          <a:blip r:embed="rId3">
            <a:alphaModFix/>
          </a:blip>
          <a:srcRect l="5294" t="5140" r="8890" b="15286"/>
          <a:stretch/>
        </p:blipFill>
        <p:spPr>
          <a:xfrm>
            <a:off x="5755235" y="496966"/>
            <a:ext cx="2933069" cy="2175276"/>
          </a:xfrm>
          <a:prstGeom prst="rect">
            <a:avLst/>
          </a:prstGeom>
          <a:noFill/>
          <a:ln>
            <a:noFill/>
          </a:ln>
        </p:spPr>
      </p:pic>
      <p:grpSp>
        <p:nvGrpSpPr>
          <p:cNvPr id="8" name="Google Shape;550;p70">
            <a:extLst>
              <a:ext uri="{FF2B5EF4-FFF2-40B4-BE49-F238E27FC236}">
                <a16:creationId xmlns:a16="http://schemas.microsoft.com/office/drawing/2014/main" id="{1D8E644C-9EC8-564F-DB9A-AB9BC9C0496A}"/>
              </a:ext>
            </a:extLst>
          </p:cNvPr>
          <p:cNvGrpSpPr/>
          <p:nvPr/>
        </p:nvGrpSpPr>
        <p:grpSpPr>
          <a:xfrm>
            <a:off x="431800" y="1733266"/>
            <a:ext cx="3768242" cy="2778437"/>
            <a:chOff x="594365" y="1940000"/>
            <a:chExt cx="3768242" cy="2778437"/>
          </a:xfrm>
        </p:grpSpPr>
        <p:sp>
          <p:nvSpPr>
            <p:cNvPr id="9" name="Google Shape;551;p70">
              <a:extLst>
                <a:ext uri="{FF2B5EF4-FFF2-40B4-BE49-F238E27FC236}">
                  <a16:creationId xmlns:a16="http://schemas.microsoft.com/office/drawing/2014/main" id="{084DC021-93EF-A2E3-6AA9-D839A1367CB5}"/>
                </a:ext>
              </a:extLst>
            </p:cNvPr>
            <p:cNvSpPr/>
            <p:nvPr/>
          </p:nvSpPr>
          <p:spPr>
            <a:xfrm>
              <a:off x="945925" y="2570050"/>
              <a:ext cx="3065100" cy="1863900"/>
            </a:xfrm>
            <a:prstGeom prst="ellipse">
              <a:avLst/>
            </a:prstGeom>
            <a:noFill/>
            <a:ln w="25400" cap="flat" cmpd="sng">
              <a:solidFill>
                <a:srgbClr val="88888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0" name="Google Shape;552;p70">
              <a:extLst>
                <a:ext uri="{FF2B5EF4-FFF2-40B4-BE49-F238E27FC236}">
                  <a16:creationId xmlns:a16="http://schemas.microsoft.com/office/drawing/2014/main" id="{37E0CA16-130A-7258-8252-EE69E9EDD9C5}"/>
                </a:ext>
              </a:extLst>
            </p:cNvPr>
            <p:cNvGrpSpPr/>
            <p:nvPr/>
          </p:nvGrpSpPr>
          <p:grpSpPr>
            <a:xfrm>
              <a:off x="2138322" y="2194228"/>
              <a:ext cx="680328" cy="616119"/>
              <a:chOff x="6248398" y="971305"/>
              <a:chExt cx="1288500" cy="1231500"/>
            </a:xfrm>
          </p:grpSpPr>
          <p:sp>
            <p:nvSpPr>
              <p:cNvPr id="24" name="Google Shape;553;p70">
                <a:extLst>
                  <a:ext uri="{FF2B5EF4-FFF2-40B4-BE49-F238E27FC236}">
                    <a16:creationId xmlns:a16="http://schemas.microsoft.com/office/drawing/2014/main" id="{E71AA5A0-36F8-4B0A-316D-35D1473BDF6D}"/>
                  </a:ext>
                </a:extLst>
              </p:cNvPr>
              <p:cNvSpPr/>
              <p:nvPr/>
            </p:nvSpPr>
            <p:spPr>
              <a:xfrm>
                <a:off x="6248398" y="971305"/>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5" name="Google Shape;554;p70" descr="New Product Icons - Download Free Vector Icons | Noun Project">
                <a:extLst>
                  <a:ext uri="{FF2B5EF4-FFF2-40B4-BE49-F238E27FC236}">
                    <a16:creationId xmlns:a16="http://schemas.microsoft.com/office/drawing/2014/main" id="{9A3A5EE9-F943-8778-3420-5EB31DE509F6}"/>
                  </a:ext>
                </a:extLst>
              </p:cNvPr>
              <p:cNvPicPr preferRelativeResize="0"/>
              <p:nvPr/>
            </p:nvPicPr>
            <p:blipFill rotWithShape="1">
              <a:blip r:embed="rId4">
                <a:alphaModFix/>
              </a:blip>
              <a:srcRect/>
              <a:stretch/>
            </p:blipFill>
            <p:spPr>
              <a:xfrm>
                <a:off x="6410031" y="1060045"/>
                <a:ext cx="974438" cy="974438"/>
              </a:xfrm>
              <a:prstGeom prst="rect">
                <a:avLst/>
              </a:prstGeom>
              <a:noFill/>
              <a:ln>
                <a:noFill/>
              </a:ln>
            </p:spPr>
          </p:pic>
        </p:grpSp>
        <p:grpSp>
          <p:nvGrpSpPr>
            <p:cNvPr id="11" name="Google Shape;555;p70">
              <a:extLst>
                <a:ext uri="{FF2B5EF4-FFF2-40B4-BE49-F238E27FC236}">
                  <a16:creationId xmlns:a16="http://schemas.microsoft.com/office/drawing/2014/main" id="{10769C08-3330-7537-AB6B-2146AB651BD7}"/>
                </a:ext>
              </a:extLst>
            </p:cNvPr>
            <p:cNvGrpSpPr/>
            <p:nvPr/>
          </p:nvGrpSpPr>
          <p:grpSpPr>
            <a:xfrm>
              <a:off x="3682279" y="3193949"/>
              <a:ext cx="680328" cy="616119"/>
              <a:chOff x="7536875" y="2275610"/>
              <a:chExt cx="1288500" cy="1231500"/>
            </a:xfrm>
          </p:grpSpPr>
          <p:sp>
            <p:nvSpPr>
              <p:cNvPr id="22" name="Google Shape;556;p70">
                <a:extLst>
                  <a:ext uri="{FF2B5EF4-FFF2-40B4-BE49-F238E27FC236}">
                    <a16:creationId xmlns:a16="http://schemas.microsoft.com/office/drawing/2014/main" id="{9695AE7C-8053-0E6D-CE60-5324BD7CC929}"/>
                  </a:ext>
                </a:extLst>
              </p:cNvPr>
              <p:cNvSpPr/>
              <p:nvPr/>
            </p:nvSpPr>
            <p:spPr>
              <a:xfrm>
                <a:off x="7536875" y="2275610"/>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3" name="Google Shape;557;p70" descr="Contributors Icons - Download Free Vector Icons | Noun Project">
                <a:extLst>
                  <a:ext uri="{FF2B5EF4-FFF2-40B4-BE49-F238E27FC236}">
                    <a16:creationId xmlns:a16="http://schemas.microsoft.com/office/drawing/2014/main" id="{1287C1A7-281C-2506-D009-29F8930AB24D}"/>
                  </a:ext>
                </a:extLst>
              </p:cNvPr>
              <p:cNvPicPr preferRelativeResize="0"/>
              <p:nvPr/>
            </p:nvPicPr>
            <p:blipFill rotWithShape="1">
              <a:blip r:embed="rId5">
                <a:alphaModFix/>
              </a:blip>
              <a:srcRect/>
              <a:stretch/>
            </p:blipFill>
            <p:spPr>
              <a:xfrm>
                <a:off x="7749212" y="2445638"/>
                <a:ext cx="863802" cy="863802"/>
              </a:xfrm>
              <a:prstGeom prst="rect">
                <a:avLst/>
              </a:prstGeom>
              <a:noFill/>
              <a:ln>
                <a:noFill/>
              </a:ln>
            </p:spPr>
          </p:pic>
        </p:grpSp>
        <p:grpSp>
          <p:nvGrpSpPr>
            <p:cNvPr id="12" name="Google Shape;558;p70">
              <a:extLst>
                <a:ext uri="{FF2B5EF4-FFF2-40B4-BE49-F238E27FC236}">
                  <a16:creationId xmlns:a16="http://schemas.microsoft.com/office/drawing/2014/main" id="{2D2CA71E-5637-D616-3A2A-4C0525C11821}"/>
                </a:ext>
              </a:extLst>
            </p:cNvPr>
            <p:cNvGrpSpPr/>
            <p:nvPr/>
          </p:nvGrpSpPr>
          <p:grpSpPr>
            <a:xfrm>
              <a:off x="594365" y="3193949"/>
              <a:ext cx="680328" cy="616119"/>
              <a:chOff x="4963389" y="2289356"/>
              <a:chExt cx="1288500" cy="1231500"/>
            </a:xfrm>
          </p:grpSpPr>
          <p:sp>
            <p:nvSpPr>
              <p:cNvPr id="20" name="Google Shape;559;p70">
                <a:extLst>
                  <a:ext uri="{FF2B5EF4-FFF2-40B4-BE49-F238E27FC236}">
                    <a16:creationId xmlns:a16="http://schemas.microsoft.com/office/drawing/2014/main" id="{08813A6E-BCC3-EED6-FF95-9CADC312BE4B}"/>
                  </a:ext>
                </a:extLst>
              </p:cNvPr>
              <p:cNvSpPr/>
              <p:nvPr/>
            </p:nvSpPr>
            <p:spPr>
              <a:xfrm>
                <a:off x="4963389" y="2289356"/>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1" name="Google Shape;560;p70" descr="Users group - Free people icons">
                <a:extLst>
                  <a:ext uri="{FF2B5EF4-FFF2-40B4-BE49-F238E27FC236}">
                    <a16:creationId xmlns:a16="http://schemas.microsoft.com/office/drawing/2014/main" id="{BE1245B5-9397-3293-3F74-949645A28DE3}"/>
                  </a:ext>
                </a:extLst>
              </p:cNvPr>
              <p:cNvPicPr preferRelativeResize="0"/>
              <p:nvPr/>
            </p:nvPicPr>
            <p:blipFill rotWithShape="1">
              <a:blip r:embed="rId6">
                <a:alphaModFix/>
              </a:blip>
              <a:srcRect/>
              <a:stretch/>
            </p:blipFill>
            <p:spPr>
              <a:xfrm>
                <a:off x="5152168" y="2399861"/>
                <a:ext cx="976558" cy="976558"/>
              </a:xfrm>
              <a:prstGeom prst="rect">
                <a:avLst/>
              </a:prstGeom>
              <a:noFill/>
              <a:ln>
                <a:noFill/>
              </a:ln>
            </p:spPr>
          </p:pic>
        </p:grpSp>
        <p:grpSp>
          <p:nvGrpSpPr>
            <p:cNvPr id="13" name="Google Shape;561;p70">
              <a:extLst>
                <a:ext uri="{FF2B5EF4-FFF2-40B4-BE49-F238E27FC236}">
                  <a16:creationId xmlns:a16="http://schemas.microsoft.com/office/drawing/2014/main" id="{02C9DC9E-66C5-8992-8F99-0143C12867D0}"/>
                </a:ext>
              </a:extLst>
            </p:cNvPr>
            <p:cNvGrpSpPr/>
            <p:nvPr/>
          </p:nvGrpSpPr>
          <p:grpSpPr>
            <a:xfrm>
              <a:off x="2138321" y="3193937"/>
              <a:ext cx="680328" cy="616119"/>
              <a:chOff x="4695362" y="2265214"/>
              <a:chExt cx="1288500" cy="1231500"/>
            </a:xfrm>
          </p:grpSpPr>
          <p:sp>
            <p:nvSpPr>
              <p:cNvPr id="18" name="Google Shape;562;p70">
                <a:extLst>
                  <a:ext uri="{FF2B5EF4-FFF2-40B4-BE49-F238E27FC236}">
                    <a16:creationId xmlns:a16="http://schemas.microsoft.com/office/drawing/2014/main" id="{2619C228-B95C-88B3-3C6D-2E3AE32F1740}"/>
                  </a:ext>
                </a:extLst>
              </p:cNvPr>
              <p:cNvSpPr/>
              <p:nvPr/>
            </p:nvSpPr>
            <p:spPr>
              <a:xfrm>
                <a:off x="4695362" y="2265214"/>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9" name="Google Shape;563;p70" descr="Idea Management Icons - Download Free Vector Icons | Noun Project">
                <a:extLst>
                  <a:ext uri="{FF2B5EF4-FFF2-40B4-BE49-F238E27FC236}">
                    <a16:creationId xmlns:a16="http://schemas.microsoft.com/office/drawing/2014/main" id="{F0ADB95A-2F8F-D56A-B576-315C59DCD2A6}"/>
                  </a:ext>
                </a:extLst>
              </p:cNvPr>
              <p:cNvPicPr preferRelativeResize="0"/>
              <p:nvPr/>
            </p:nvPicPr>
            <p:blipFill rotWithShape="1">
              <a:blip r:embed="rId7">
                <a:alphaModFix/>
              </a:blip>
              <a:srcRect/>
              <a:stretch/>
            </p:blipFill>
            <p:spPr>
              <a:xfrm>
                <a:off x="4894101" y="2462995"/>
                <a:ext cx="864755" cy="864755"/>
              </a:xfrm>
              <a:prstGeom prst="rect">
                <a:avLst/>
              </a:prstGeom>
              <a:noFill/>
              <a:ln>
                <a:noFill/>
              </a:ln>
            </p:spPr>
          </p:pic>
        </p:grpSp>
        <p:sp>
          <p:nvSpPr>
            <p:cNvPr id="14" name="Google Shape;564;p70">
              <a:extLst>
                <a:ext uri="{FF2B5EF4-FFF2-40B4-BE49-F238E27FC236}">
                  <a16:creationId xmlns:a16="http://schemas.microsoft.com/office/drawing/2014/main" id="{B31729EC-A52F-E499-8040-B723AB170906}"/>
                </a:ext>
              </a:extLst>
            </p:cNvPr>
            <p:cNvSpPr txBox="1"/>
            <p:nvPr/>
          </p:nvSpPr>
          <p:spPr>
            <a:xfrm>
              <a:off x="2060310" y="1940000"/>
              <a:ext cx="836400" cy="213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9300"/>
                </a:buClr>
                <a:buSzPts val="2000"/>
                <a:buFont typeface="Arial"/>
                <a:buNone/>
              </a:pPr>
              <a:r>
                <a:rPr lang="en-GB" sz="1300" b="1">
                  <a:solidFill>
                    <a:srgbClr val="FF9300"/>
                  </a:solidFill>
                </a:rPr>
                <a:t>Research</a:t>
              </a:r>
              <a:endParaRPr sz="1300" b="0" i="0" u="none" strike="noStrike" cap="none">
                <a:solidFill>
                  <a:srgbClr val="000000"/>
                </a:solidFill>
                <a:latin typeface="Arial"/>
                <a:ea typeface="Arial"/>
                <a:cs typeface="Arial"/>
                <a:sym typeface="Arial"/>
              </a:endParaRPr>
            </a:p>
          </p:txBody>
        </p:sp>
        <p:grpSp>
          <p:nvGrpSpPr>
            <p:cNvPr id="15" name="Google Shape;565;p70">
              <a:extLst>
                <a:ext uri="{FF2B5EF4-FFF2-40B4-BE49-F238E27FC236}">
                  <a16:creationId xmlns:a16="http://schemas.microsoft.com/office/drawing/2014/main" id="{C7780D4E-00F4-5012-C597-3F5C170B4034}"/>
                </a:ext>
              </a:extLst>
            </p:cNvPr>
            <p:cNvGrpSpPr/>
            <p:nvPr/>
          </p:nvGrpSpPr>
          <p:grpSpPr>
            <a:xfrm>
              <a:off x="2138296" y="4102237"/>
              <a:ext cx="680400" cy="616200"/>
              <a:chOff x="2138333" y="3729537"/>
              <a:chExt cx="680400" cy="616200"/>
            </a:xfrm>
          </p:grpSpPr>
          <p:sp>
            <p:nvSpPr>
              <p:cNvPr id="16" name="Google Shape;566;p70">
                <a:extLst>
                  <a:ext uri="{FF2B5EF4-FFF2-40B4-BE49-F238E27FC236}">
                    <a16:creationId xmlns:a16="http://schemas.microsoft.com/office/drawing/2014/main" id="{094BC337-AF30-6712-51D1-AB7FB5545B6B}"/>
                  </a:ext>
                </a:extLst>
              </p:cNvPr>
              <p:cNvSpPr/>
              <p:nvPr/>
            </p:nvSpPr>
            <p:spPr>
              <a:xfrm>
                <a:off x="2138333" y="3729537"/>
                <a:ext cx="680400" cy="6162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 name="Google Shape;567;p70">
                <a:extLst>
                  <a:ext uri="{FF2B5EF4-FFF2-40B4-BE49-F238E27FC236}">
                    <a16:creationId xmlns:a16="http://schemas.microsoft.com/office/drawing/2014/main" id="{68F0C8AB-8E66-92E9-9796-C365DA426651}"/>
                  </a:ext>
                </a:extLst>
              </p:cNvPr>
              <p:cNvPicPr preferRelativeResize="0"/>
              <p:nvPr/>
            </p:nvPicPr>
            <p:blipFill>
              <a:blip r:embed="rId8">
                <a:alphaModFix/>
              </a:blip>
              <a:stretch>
                <a:fillRect/>
              </a:stretch>
            </p:blipFill>
            <p:spPr>
              <a:xfrm>
                <a:off x="2233416" y="3792525"/>
                <a:ext cx="490125" cy="490125"/>
              </a:xfrm>
              <a:prstGeom prst="rect">
                <a:avLst/>
              </a:prstGeom>
              <a:noFill/>
              <a:ln>
                <a:noFill/>
              </a:ln>
            </p:spPr>
          </p:pic>
        </p:grpSp>
      </p:grpSp>
    </p:spTree>
    <p:extLst>
      <p:ext uri="{BB962C8B-B14F-4D97-AF65-F5344CB8AC3E}">
        <p14:creationId xmlns:p14="http://schemas.microsoft.com/office/powerpoint/2010/main" val="64058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9048B-45D5-4B0C-B91C-AA7ACA9DA516}"/>
              </a:ext>
            </a:extLst>
          </p:cNvPr>
          <p:cNvSpPr>
            <a:spLocks noGrp="1"/>
          </p:cNvSpPr>
          <p:nvPr>
            <p:ph type="body" sz="quarter" idx="20"/>
          </p:nvPr>
        </p:nvSpPr>
        <p:spPr/>
        <p:txBody>
          <a:bodyPr/>
          <a:lstStyle/>
          <a:p>
            <a:r>
              <a:rPr lang="en-GB"/>
              <a:t>Research Application</a:t>
            </a:r>
          </a:p>
          <a:p>
            <a:r>
              <a:rPr lang="en-GB"/>
              <a:t>Manager</a:t>
            </a:r>
          </a:p>
        </p:txBody>
      </p:sp>
      <p:grpSp>
        <p:nvGrpSpPr>
          <p:cNvPr id="5" name="Google Shape;667;p76">
            <a:extLst>
              <a:ext uri="{FF2B5EF4-FFF2-40B4-BE49-F238E27FC236}">
                <a16:creationId xmlns:a16="http://schemas.microsoft.com/office/drawing/2014/main" id="{A35C8845-E4B2-8A3D-2209-D3087D454EA2}"/>
              </a:ext>
            </a:extLst>
          </p:cNvPr>
          <p:cNvGrpSpPr/>
          <p:nvPr/>
        </p:nvGrpSpPr>
        <p:grpSpPr>
          <a:xfrm>
            <a:off x="312094" y="2007586"/>
            <a:ext cx="3768242" cy="2778437"/>
            <a:chOff x="594365" y="1940000"/>
            <a:chExt cx="3768242" cy="2778437"/>
          </a:xfrm>
        </p:grpSpPr>
        <p:sp>
          <p:nvSpPr>
            <p:cNvPr id="7" name="Google Shape;668;p76">
              <a:extLst>
                <a:ext uri="{FF2B5EF4-FFF2-40B4-BE49-F238E27FC236}">
                  <a16:creationId xmlns:a16="http://schemas.microsoft.com/office/drawing/2014/main" id="{53376004-5C7B-8C65-5B0C-83872B6F9A80}"/>
                </a:ext>
              </a:extLst>
            </p:cNvPr>
            <p:cNvSpPr/>
            <p:nvPr/>
          </p:nvSpPr>
          <p:spPr>
            <a:xfrm>
              <a:off x="945925" y="2570050"/>
              <a:ext cx="3065100" cy="1863900"/>
            </a:xfrm>
            <a:prstGeom prst="ellipse">
              <a:avLst/>
            </a:prstGeom>
            <a:noFill/>
            <a:ln w="25400" cap="flat" cmpd="sng">
              <a:solidFill>
                <a:srgbClr val="88888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8" name="Google Shape;669;p76">
              <a:extLst>
                <a:ext uri="{FF2B5EF4-FFF2-40B4-BE49-F238E27FC236}">
                  <a16:creationId xmlns:a16="http://schemas.microsoft.com/office/drawing/2014/main" id="{C986CDDB-F875-C199-817D-FFB858F9D5A5}"/>
                </a:ext>
              </a:extLst>
            </p:cNvPr>
            <p:cNvGrpSpPr/>
            <p:nvPr/>
          </p:nvGrpSpPr>
          <p:grpSpPr>
            <a:xfrm>
              <a:off x="2138322" y="2194228"/>
              <a:ext cx="680328" cy="616119"/>
              <a:chOff x="6248398" y="971305"/>
              <a:chExt cx="1288500" cy="1231500"/>
            </a:xfrm>
          </p:grpSpPr>
          <p:sp>
            <p:nvSpPr>
              <p:cNvPr id="22" name="Google Shape;670;p76">
                <a:extLst>
                  <a:ext uri="{FF2B5EF4-FFF2-40B4-BE49-F238E27FC236}">
                    <a16:creationId xmlns:a16="http://schemas.microsoft.com/office/drawing/2014/main" id="{A34AD34E-62F4-1434-5F9D-6C7D396DEB52}"/>
                  </a:ext>
                </a:extLst>
              </p:cNvPr>
              <p:cNvSpPr/>
              <p:nvPr/>
            </p:nvSpPr>
            <p:spPr>
              <a:xfrm>
                <a:off x="6248398" y="971305"/>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3" name="Google Shape;671;p76" descr="New Product Icons - Download Free Vector Icons | Noun Project">
                <a:extLst>
                  <a:ext uri="{FF2B5EF4-FFF2-40B4-BE49-F238E27FC236}">
                    <a16:creationId xmlns:a16="http://schemas.microsoft.com/office/drawing/2014/main" id="{F77C433A-92C9-C1C6-9D97-4526CD4AA889}"/>
                  </a:ext>
                </a:extLst>
              </p:cNvPr>
              <p:cNvPicPr preferRelativeResize="0"/>
              <p:nvPr/>
            </p:nvPicPr>
            <p:blipFill rotWithShape="1">
              <a:blip r:embed="rId3">
                <a:alphaModFix/>
              </a:blip>
              <a:srcRect/>
              <a:stretch/>
            </p:blipFill>
            <p:spPr>
              <a:xfrm>
                <a:off x="6410031" y="1060045"/>
                <a:ext cx="974438" cy="974438"/>
              </a:xfrm>
              <a:prstGeom prst="rect">
                <a:avLst/>
              </a:prstGeom>
              <a:noFill/>
              <a:ln>
                <a:noFill/>
              </a:ln>
            </p:spPr>
          </p:pic>
        </p:grpSp>
        <p:grpSp>
          <p:nvGrpSpPr>
            <p:cNvPr id="9" name="Google Shape;672;p76">
              <a:extLst>
                <a:ext uri="{FF2B5EF4-FFF2-40B4-BE49-F238E27FC236}">
                  <a16:creationId xmlns:a16="http://schemas.microsoft.com/office/drawing/2014/main" id="{C59B5E3E-C5E7-91E8-16E3-B46B5D0731F9}"/>
                </a:ext>
              </a:extLst>
            </p:cNvPr>
            <p:cNvGrpSpPr/>
            <p:nvPr/>
          </p:nvGrpSpPr>
          <p:grpSpPr>
            <a:xfrm>
              <a:off x="3682279" y="3193949"/>
              <a:ext cx="680328" cy="616119"/>
              <a:chOff x="7536875" y="2275610"/>
              <a:chExt cx="1288500" cy="1231500"/>
            </a:xfrm>
          </p:grpSpPr>
          <p:sp>
            <p:nvSpPr>
              <p:cNvPr id="20" name="Google Shape;673;p76">
                <a:extLst>
                  <a:ext uri="{FF2B5EF4-FFF2-40B4-BE49-F238E27FC236}">
                    <a16:creationId xmlns:a16="http://schemas.microsoft.com/office/drawing/2014/main" id="{584E66EB-9F09-89EE-34CC-B7BBD5290F00}"/>
                  </a:ext>
                </a:extLst>
              </p:cNvPr>
              <p:cNvSpPr/>
              <p:nvPr/>
            </p:nvSpPr>
            <p:spPr>
              <a:xfrm>
                <a:off x="7536875" y="2275610"/>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1" name="Google Shape;674;p76" descr="Contributors Icons - Download Free Vector Icons | Noun Project">
                <a:extLst>
                  <a:ext uri="{FF2B5EF4-FFF2-40B4-BE49-F238E27FC236}">
                    <a16:creationId xmlns:a16="http://schemas.microsoft.com/office/drawing/2014/main" id="{4459F8E7-5630-D4DA-7DC4-1C80B3DB5133}"/>
                  </a:ext>
                </a:extLst>
              </p:cNvPr>
              <p:cNvPicPr preferRelativeResize="0"/>
              <p:nvPr/>
            </p:nvPicPr>
            <p:blipFill rotWithShape="1">
              <a:blip r:embed="rId4">
                <a:alphaModFix/>
              </a:blip>
              <a:srcRect/>
              <a:stretch/>
            </p:blipFill>
            <p:spPr>
              <a:xfrm>
                <a:off x="7749212" y="2445638"/>
                <a:ext cx="863802" cy="863802"/>
              </a:xfrm>
              <a:prstGeom prst="rect">
                <a:avLst/>
              </a:prstGeom>
              <a:noFill/>
              <a:ln>
                <a:noFill/>
              </a:ln>
            </p:spPr>
          </p:pic>
        </p:grpSp>
        <p:grpSp>
          <p:nvGrpSpPr>
            <p:cNvPr id="10" name="Google Shape;675;p76">
              <a:extLst>
                <a:ext uri="{FF2B5EF4-FFF2-40B4-BE49-F238E27FC236}">
                  <a16:creationId xmlns:a16="http://schemas.microsoft.com/office/drawing/2014/main" id="{A39BA8BA-B0D4-6C34-7503-861851BBD6B9}"/>
                </a:ext>
              </a:extLst>
            </p:cNvPr>
            <p:cNvGrpSpPr/>
            <p:nvPr/>
          </p:nvGrpSpPr>
          <p:grpSpPr>
            <a:xfrm>
              <a:off x="594365" y="3193949"/>
              <a:ext cx="680328" cy="616119"/>
              <a:chOff x="4963389" y="2289356"/>
              <a:chExt cx="1288500" cy="1231500"/>
            </a:xfrm>
          </p:grpSpPr>
          <p:sp>
            <p:nvSpPr>
              <p:cNvPr id="18" name="Google Shape;676;p76">
                <a:extLst>
                  <a:ext uri="{FF2B5EF4-FFF2-40B4-BE49-F238E27FC236}">
                    <a16:creationId xmlns:a16="http://schemas.microsoft.com/office/drawing/2014/main" id="{6799A665-41FA-4777-651A-1FB0A7CD343F}"/>
                  </a:ext>
                </a:extLst>
              </p:cNvPr>
              <p:cNvSpPr/>
              <p:nvPr/>
            </p:nvSpPr>
            <p:spPr>
              <a:xfrm>
                <a:off x="4963389" y="2289356"/>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9" name="Google Shape;677;p76" descr="Users group - Free people icons">
                <a:extLst>
                  <a:ext uri="{FF2B5EF4-FFF2-40B4-BE49-F238E27FC236}">
                    <a16:creationId xmlns:a16="http://schemas.microsoft.com/office/drawing/2014/main" id="{9903D45C-460A-D50D-9DC8-BC36366B1CDD}"/>
                  </a:ext>
                </a:extLst>
              </p:cNvPr>
              <p:cNvPicPr preferRelativeResize="0"/>
              <p:nvPr/>
            </p:nvPicPr>
            <p:blipFill rotWithShape="1">
              <a:blip r:embed="rId5">
                <a:alphaModFix/>
              </a:blip>
              <a:srcRect/>
              <a:stretch/>
            </p:blipFill>
            <p:spPr>
              <a:xfrm>
                <a:off x="5152168" y="2399861"/>
                <a:ext cx="976558" cy="976558"/>
              </a:xfrm>
              <a:prstGeom prst="rect">
                <a:avLst/>
              </a:prstGeom>
              <a:noFill/>
              <a:ln>
                <a:noFill/>
              </a:ln>
            </p:spPr>
          </p:pic>
        </p:grpSp>
        <p:grpSp>
          <p:nvGrpSpPr>
            <p:cNvPr id="11" name="Google Shape;678;p76">
              <a:extLst>
                <a:ext uri="{FF2B5EF4-FFF2-40B4-BE49-F238E27FC236}">
                  <a16:creationId xmlns:a16="http://schemas.microsoft.com/office/drawing/2014/main" id="{72DAA52E-9A7B-D6AB-6A0E-8684CA7DE875}"/>
                </a:ext>
              </a:extLst>
            </p:cNvPr>
            <p:cNvGrpSpPr/>
            <p:nvPr/>
          </p:nvGrpSpPr>
          <p:grpSpPr>
            <a:xfrm>
              <a:off x="2138321" y="3193937"/>
              <a:ext cx="680328" cy="616119"/>
              <a:chOff x="4695362" y="2265214"/>
              <a:chExt cx="1288500" cy="1231500"/>
            </a:xfrm>
          </p:grpSpPr>
          <p:sp>
            <p:nvSpPr>
              <p:cNvPr id="16" name="Google Shape;679;p76">
                <a:extLst>
                  <a:ext uri="{FF2B5EF4-FFF2-40B4-BE49-F238E27FC236}">
                    <a16:creationId xmlns:a16="http://schemas.microsoft.com/office/drawing/2014/main" id="{1EFAE034-A4EB-2F32-CF27-CCA889544DF3}"/>
                  </a:ext>
                </a:extLst>
              </p:cNvPr>
              <p:cNvSpPr/>
              <p:nvPr/>
            </p:nvSpPr>
            <p:spPr>
              <a:xfrm>
                <a:off x="4695362" y="2265214"/>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 name="Google Shape;680;p76" descr="Idea Management Icons - Download Free Vector Icons | Noun Project">
                <a:extLst>
                  <a:ext uri="{FF2B5EF4-FFF2-40B4-BE49-F238E27FC236}">
                    <a16:creationId xmlns:a16="http://schemas.microsoft.com/office/drawing/2014/main" id="{8090B702-3E5A-57A9-2305-E415C7CE5619}"/>
                  </a:ext>
                </a:extLst>
              </p:cNvPr>
              <p:cNvPicPr preferRelativeResize="0"/>
              <p:nvPr/>
            </p:nvPicPr>
            <p:blipFill rotWithShape="1">
              <a:blip r:embed="rId6">
                <a:alphaModFix/>
              </a:blip>
              <a:srcRect/>
              <a:stretch/>
            </p:blipFill>
            <p:spPr>
              <a:xfrm>
                <a:off x="4894101" y="2462995"/>
                <a:ext cx="864755" cy="864755"/>
              </a:xfrm>
              <a:prstGeom prst="rect">
                <a:avLst/>
              </a:prstGeom>
              <a:noFill/>
              <a:ln>
                <a:noFill/>
              </a:ln>
            </p:spPr>
          </p:pic>
        </p:grpSp>
        <p:sp>
          <p:nvSpPr>
            <p:cNvPr id="12" name="Google Shape;681;p76">
              <a:extLst>
                <a:ext uri="{FF2B5EF4-FFF2-40B4-BE49-F238E27FC236}">
                  <a16:creationId xmlns:a16="http://schemas.microsoft.com/office/drawing/2014/main" id="{1A9B3604-ECD6-C92B-CF15-F71C05DA818C}"/>
                </a:ext>
              </a:extLst>
            </p:cNvPr>
            <p:cNvSpPr txBox="1"/>
            <p:nvPr/>
          </p:nvSpPr>
          <p:spPr>
            <a:xfrm>
              <a:off x="2060310" y="1940000"/>
              <a:ext cx="836400" cy="213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9300"/>
                </a:buClr>
                <a:buSzPts val="2000"/>
                <a:buFont typeface="Arial"/>
                <a:buNone/>
              </a:pPr>
              <a:r>
                <a:rPr lang="en-GB" sz="1300" b="1">
                  <a:solidFill>
                    <a:srgbClr val="FF9300"/>
                  </a:solidFill>
                </a:rPr>
                <a:t>Research</a:t>
              </a:r>
              <a:endParaRPr sz="1300" b="0" i="0" u="none" strike="noStrike" cap="none">
                <a:solidFill>
                  <a:srgbClr val="000000"/>
                </a:solidFill>
                <a:latin typeface="Arial"/>
                <a:ea typeface="Arial"/>
                <a:cs typeface="Arial"/>
                <a:sym typeface="Arial"/>
              </a:endParaRPr>
            </a:p>
          </p:txBody>
        </p:sp>
        <p:grpSp>
          <p:nvGrpSpPr>
            <p:cNvPr id="13" name="Google Shape;682;p76">
              <a:extLst>
                <a:ext uri="{FF2B5EF4-FFF2-40B4-BE49-F238E27FC236}">
                  <a16:creationId xmlns:a16="http://schemas.microsoft.com/office/drawing/2014/main" id="{8F5E3006-7E34-E70A-D1D1-F89FD73EC39B}"/>
                </a:ext>
              </a:extLst>
            </p:cNvPr>
            <p:cNvGrpSpPr/>
            <p:nvPr/>
          </p:nvGrpSpPr>
          <p:grpSpPr>
            <a:xfrm>
              <a:off x="2138296" y="4102237"/>
              <a:ext cx="680400" cy="616200"/>
              <a:chOff x="2138333" y="3729537"/>
              <a:chExt cx="680400" cy="616200"/>
            </a:xfrm>
          </p:grpSpPr>
          <p:sp>
            <p:nvSpPr>
              <p:cNvPr id="14" name="Google Shape;683;p76">
                <a:extLst>
                  <a:ext uri="{FF2B5EF4-FFF2-40B4-BE49-F238E27FC236}">
                    <a16:creationId xmlns:a16="http://schemas.microsoft.com/office/drawing/2014/main" id="{A7B125D8-D981-3E10-4224-9FC2FBA15838}"/>
                  </a:ext>
                </a:extLst>
              </p:cNvPr>
              <p:cNvSpPr/>
              <p:nvPr/>
            </p:nvSpPr>
            <p:spPr>
              <a:xfrm>
                <a:off x="2138333" y="3729537"/>
                <a:ext cx="680400" cy="6162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 name="Google Shape;684;p76">
                <a:extLst>
                  <a:ext uri="{FF2B5EF4-FFF2-40B4-BE49-F238E27FC236}">
                    <a16:creationId xmlns:a16="http://schemas.microsoft.com/office/drawing/2014/main" id="{335F093D-B9B6-A34D-AE54-99A1D01F1A08}"/>
                  </a:ext>
                </a:extLst>
              </p:cNvPr>
              <p:cNvPicPr preferRelativeResize="0"/>
              <p:nvPr/>
            </p:nvPicPr>
            <p:blipFill>
              <a:blip r:embed="rId7">
                <a:alphaModFix/>
              </a:blip>
              <a:stretch>
                <a:fillRect/>
              </a:stretch>
            </p:blipFill>
            <p:spPr>
              <a:xfrm>
                <a:off x="2233416" y="3792525"/>
                <a:ext cx="490125" cy="490125"/>
              </a:xfrm>
              <a:prstGeom prst="rect">
                <a:avLst/>
              </a:prstGeom>
              <a:noFill/>
              <a:ln>
                <a:noFill/>
              </a:ln>
            </p:spPr>
          </p:pic>
        </p:grpSp>
      </p:grpSp>
      <p:sp>
        <p:nvSpPr>
          <p:cNvPr id="24" name="Google Shape;686;p76">
            <a:extLst>
              <a:ext uri="{FF2B5EF4-FFF2-40B4-BE49-F238E27FC236}">
                <a16:creationId xmlns:a16="http://schemas.microsoft.com/office/drawing/2014/main" id="{49EFFA7C-C6F9-ACBF-79C3-4F3C2D757DB1}"/>
              </a:ext>
            </a:extLst>
          </p:cNvPr>
          <p:cNvSpPr txBox="1">
            <a:spLocks/>
          </p:cNvSpPr>
          <p:nvPr/>
        </p:nvSpPr>
        <p:spPr>
          <a:xfrm>
            <a:off x="4554504" y="3576286"/>
            <a:ext cx="4250700" cy="909600"/>
          </a:xfrm>
          <a:prstGeom prst="rect">
            <a:avLst/>
          </a:prstGeom>
        </p:spPr>
        <p:txBody>
          <a:bodyPr spcFirstLastPara="1" wrap="square" lIns="0" tIns="0" rIns="108000" bIns="72000" anchor="b"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1800"/>
              <a:t>A Research Application Manager </a:t>
            </a:r>
            <a:r>
              <a:rPr lang="en-US" sz="1800">
                <a:solidFill>
                  <a:srgbClr val="FF9300"/>
                </a:solidFill>
              </a:rPr>
              <a:t>engages external stakeholders </a:t>
            </a:r>
            <a:r>
              <a:rPr lang="en-US" sz="1800"/>
              <a:t>to adapt research outputs for </a:t>
            </a:r>
            <a:r>
              <a:rPr lang="en-US" sz="1800">
                <a:solidFill>
                  <a:srgbClr val="FF9300"/>
                </a:solidFill>
              </a:rPr>
              <a:t>real-world use</a:t>
            </a:r>
            <a:r>
              <a:rPr lang="en-US" sz="1800"/>
              <a:t>.</a:t>
            </a:r>
          </a:p>
        </p:txBody>
      </p:sp>
      <p:pic>
        <p:nvPicPr>
          <p:cNvPr id="25" name="Google Shape;687;p76">
            <a:extLst>
              <a:ext uri="{FF2B5EF4-FFF2-40B4-BE49-F238E27FC236}">
                <a16:creationId xmlns:a16="http://schemas.microsoft.com/office/drawing/2014/main" id="{BBA76708-22D7-FE14-EB7B-6196DC3C8456}"/>
              </a:ext>
            </a:extLst>
          </p:cNvPr>
          <p:cNvPicPr preferRelativeResize="0"/>
          <p:nvPr/>
        </p:nvPicPr>
        <p:blipFill rotWithShape="1">
          <a:blip r:embed="rId8">
            <a:alphaModFix/>
          </a:blip>
          <a:srcRect l="6363" r="4509"/>
          <a:stretch/>
        </p:blipFill>
        <p:spPr>
          <a:xfrm>
            <a:off x="5545454" y="731961"/>
            <a:ext cx="3084024" cy="2236950"/>
          </a:xfrm>
          <a:prstGeom prst="rect">
            <a:avLst/>
          </a:prstGeom>
          <a:noFill/>
          <a:ln>
            <a:noFill/>
          </a:ln>
        </p:spPr>
      </p:pic>
      <p:cxnSp>
        <p:nvCxnSpPr>
          <p:cNvPr id="26" name="Google Shape;691;p76">
            <a:extLst>
              <a:ext uri="{FF2B5EF4-FFF2-40B4-BE49-F238E27FC236}">
                <a16:creationId xmlns:a16="http://schemas.microsoft.com/office/drawing/2014/main" id="{96D5CE0A-9496-2BFD-D235-2FE2D710AC46}"/>
              </a:ext>
            </a:extLst>
          </p:cNvPr>
          <p:cNvCxnSpPr/>
          <p:nvPr/>
        </p:nvCxnSpPr>
        <p:spPr>
          <a:xfrm flipH="1">
            <a:off x="1555815" y="1720311"/>
            <a:ext cx="3989700" cy="1752300"/>
          </a:xfrm>
          <a:prstGeom prst="straightConnector1">
            <a:avLst/>
          </a:prstGeom>
          <a:noFill/>
          <a:ln w="19050" cap="flat" cmpd="sng">
            <a:solidFill>
              <a:srgbClr val="838787"/>
            </a:solidFill>
            <a:prstDash val="dashDot"/>
            <a:round/>
            <a:headEnd type="none" w="med" len="med"/>
            <a:tailEnd type="triangle" w="med" len="med"/>
          </a:ln>
        </p:spPr>
      </p:cxnSp>
    </p:spTree>
    <p:extLst>
      <p:ext uri="{BB962C8B-B14F-4D97-AF65-F5344CB8AC3E}">
        <p14:creationId xmlns:p14="http://schemas.microsoft.com/office/powerpoint/2010/main" val="60556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9048B-45D5-4B0C-B91C-AA7ACA9DA516}"/>
              </a:ext>
            </a:extLst>
          </p:cNvPr>
          <p:cNvSpPr>
            <a:spLocks noGrp="1"/>
          </p:cNvSpPr>
          <p:nvPr>
            <p:ph type="body" sz="quarter" idx="20"/>
          </p:nvPr>
        </p:nvSpPr>
        <p:spPr/>
        <p:txBody>
          <a:bodyPr/>
          <a:lstStyle/>
          <a:p>
            <a:r>
              <a:rPr lang="en-GB"/>
              <a:t>Research Data and</a:t>
            </a:r>
          </a:p>
          <a:p>
            <a:r>
              <a:rPr lang="en-GB"/>
              <a:t>Engineering</a:t>
            </a:r>
          </a:p>
          <a:p>
            <a:endParaRPr lang="en-GB"/>
          </a:p>
        </p:txBody>
      </p:sp>
      <p:sp>
        <p:nvSpPr>
          <p:cNvPr id="3" name="Google Shape;495;p67">
            <a:extLst>
              <a:ext uri="{FF2B5EF4-FFF2-40B4-BE49-F238E27FC236}">
                <a16:creationId xmlns:a16="http://schemas.microsoft.com/office/drawing/2014/main" id="{BD11CDB1-DB6E-2AF6-F9EF-3F185B9FDFAE}"/>
              </a:ext>
            </a:extLst>
          </p:cNvPr>
          <p:cNvSpPr txBox="1">
            <a:spLocks/>
          </p:cNvSpPr>
          <p:nvPr/>
        </p:nvSpPr>
        <p:spPr>
          <a:xfrm>
            <a:off x="4852500" y="2708200"/>
            <a:ext cx="4291500" cy="2218500"/>
          </a:xfrm>
          <a:prstGeom prst="rect">
            <a:avLst/>
          </a:prstGeom>
        </p:spPr>
        <p:txBody>
          <a:bodyPr spcFirstLastPara="1" wrap="square" lIns="0" tIns="0" rIns="108000" bIns="72000" anchor="b"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1800"/>
              <a:t>Research Engineering is a professional field that include Research Data Scientists and Research Software Engineers. They are </a:t>
            </a:r>
            <a:r>
              <a:rPr lang="en-US" sz="1800">
                <a:solidFill>
                  <a:srgbClr val="FF9300"/>
                </a:solidFill>
              </a:rPr>
              <a:t>expert collaborators </a:t>
            </a:r>
            <a:r>
              <a:rPr lang="en-US" sz="1800"/>
              <a:t>who bring their </a:t>
            </a:r>
            <a:r>
              <a:rPr lang="en-US" sz="1800">
                <a:solidFill>
                  <a:srgbClr val="FF9300"/>
                </a:solidFill>
              </a:rPr>
              <a:t>technical knowledge and data skills</a:t>
            </a:r>
            <a:r>
              <a:rPr lang="en-US" sz="1800">
                <a:solidFill>
                  <a:srgbClr val="FFC000"/>
                </a:solidFill>
              </a:rPr>
              <a:t> </a:t>
            </a:r>
            <a:r>
              <a:rPr lang="en-US" sz="1800"/>
              <a:t>to research projects.</a:t>
            </a:r>
          </a:p>
        </p:txBody>
      </p:sp>
      <p:pic>
        <p:nvPicPr>
          <p:cNvPr id="4" name="Google Shape;496;p67">
            <a:extLst>
              <a:ext uri="{FF2B5EF4-FFF2-40B4-BE49-F238E27FC236}">
                <a16:creationId xmlns:a16="http://schemas.microsoft.com/office/drawing/2014/main" id="{74D8A2F9-542A-7016-CA67-6A2516266410}"/>
              </a:ext>
            </a:extLst>
          </p:cNvPr>
          <p:cNvPicPr preferRelativeResize="0"/>
          <p:nvPr/>
        </p:nvPicPr>
        <p:blipFill>
          <a:blip r:embed="rId3">
            <a:alphaModFix/>
          </a:blip>
          <a:stretch>
            <a:fillRect/>
          </a:stretch>
        </p:blipFill>
        <p:spPr>
          <a:xfrm>
            <a:off x="5926222" y="912107"/>
            <a:ext cx="2845446" cy="2160576"/>
          </a:xfrm>
          <a:prstGeom prst="rect">
            <a:avLst/>
          </a:prstGeom>
          <a:noFill/>
          <a:ln>
            <a:noFill/>
          </a:ln>
        </p:spPr>
      </p:pic>
      <p:grpSp>
        <p:nvGrpSpPr>
          <p:cNvPr id="6" name="Google Shape;497;p67">
            <a:extLst>
              <a:ext uri="{FF2B5EF4-FFF2-40B4-BE49-F238E27FC236}">
                <a16:creationId xmlns:a16="http://schemas.microsoft.com/office/drawing/2014/main" id="{3D27E868-2817-0D5F-169E-AA30DEB38597}"/>
              </a:ext>
            </a:extLst>
          </p:cNvPr>
          <p:cNvGrpSpPr/>
          <p:nvPr/>
        </p:nvGrpSpPr>
        <p:grpSpPr>
          <a:xfrm>
            <a:off x="523259" y="1983732"/>
            <a:ext cx="3768242" cy="2778437"/>
            <a:chOff x="594365" y="1940000"/>
            <a:chExt cx="3768242" cy="2778437"/>
          </a:xfrm>
        </p:grpSpPr>
        <p:sp>
          <p:nvSpPr>
            <p:cNvPr id="27" name="Google Shape;498;p67">
              <a:extLst>
                <a:ext uri="{FF2B5EF4-FFF2-40B4-BE49-F238E27FC236}">
                  <a16:creationId xmlns:a16="http://schemas.microsoft.com/office/drawing/2014/main" id="{7017267B-7C36-378A-FA88-5177FA4E4E5B}"/>
                </a:ext>
              </a:extLst>
            </p:cNvPr>
            <p:cNvSpPr/>
            <p:nvPr/>
          </p:nvSpPr>
          <p:spPr>
            <a:xfrm>
              <a:off x="945925" y="2570050"/>
              <a:ext cx="3065100" cy="1863900"/>
            </a:xfrm>
            <a:prstGeom prst="ellipse">
              <a:avLst/>
            </a:prstGeom>
            <a:noFill/>
            <a:ln w="25400" cap="flat" cmpd="sng">
              <a:solidFill>
                <a:srgbClr val="88888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FFFFFF"/>
                  </a:solidFill>
                </a:rPr>
                <a:t>		</a:t>
              </a:r>
              <a:endParaRPr sz="1800" b="0" i="0" u="none" strike="noStrike" cap="none">
                <a:solidFill>
                  <a:srgbClr val="FFFFFF"/>
                </a:solidFill>
                <a:latin typeface="Arial"/>
                <a:ea typeface="Arial"/>
                <a:cs typeface="Arial"/>
                <a:sym typeface="Arial"/>
              </a:endParaRPr>
            </a:p>
          </p:txBody>
        </p:sp>
        <p:grpSp>
          <p:nvGrpSpPr>
            <p:cNvPr id="28" name="Google Shape;499;p67">
              <a:extLst>
                <a:ext uri="{FF2B5EF4-FFF2-40B4-BE49-F238E27FC236}">
                  <a16:creationId xmlns:a16="http://schemas.microsoft.com/office/drawing/2014/main" id="{B0FC2C34-1F20-A2AC-FDCF-F20D91AAB73E}"/>
                </a:ext>
              </a:extLst>
            </p:cNvPr>
            <p:cNvGrpSpPr/>
            <p:nvPr/>
          </p:nvGrpSpPr>
          <p:grpSpPr>
            <a:xfrm>
              <a:off x="2138322" y="2194228"/>
              <a:ext cx="680328" cy="616119"/>
              <a:chOff x="6248398" y="971305"/>
              <a:chExt cx="1288500" cy="1231500"/>
            </a:xfrm>
          </p:grpSpPr>
          <p:sp>
            <p:nvSpPr>
              <p:cNvPr id="42" name="Google Shape;500;p67">
                <a:extLst>
                  <a:ext uri="{FF2B5EF4-FFF2-40B4-BE49-F238E27FC236}">
                    <a16:creationId xmlns:a16="http://schemas.microsoft.com/office/drawing/2014/main" id="{3B9978FD-F68B-5BC4-27C4-38E12077EFE2}"/>
                  </a:ext>
                </a:extLst>
              </p:cNvPr>
              <p:cNvSpPr/>
              <p:nvPr/>
            </p:nvSpPr>
            <p:spPr>
              <a:xfrm>
                <a:off x="6248398" y="971305"/>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3" name="Google Shape;501;p67" descr="New Product Icons - Download Free Vector Icons | Noun Project">
                <a:extLst>
                  <a:ext uri="{FF2B5EF4-FFF2-40B4-BE49-F238E27FC236}">
                    <a16:creationId xmlns:a16="http://schemas.microsoft.com/office/drawing/2014/main" id="{4E0DCC8F-A8CA-30CC-32CE-0BF469B5ADDA}"/>
                  </a:ext>
                </a:extLst>
              </p:cNvPr>
              <p:cNvPicPr preferRelativeResize="0"/>
              <p:nvPr/>
            </p:nvPicPr>
            <p:blipFill rotWithShape="1">
              <a:blip r:embed="rId4">
                <a:alphaModFix/>
              </a:blip>
              <a:srcRect/>
              <a:stretch/>
            </p:blipFill>
            <p:spPr>
              <a:xfrm>
                <a:off x="6410031" y="1060045"/>
                <a:ext cx="974438" cy="974438"/>
              </a:xfrm>
              <a:prstGeom prst="rect">
                <a:avLst/>
              </a:prstGeom>
              <a:noFill/>
              <a:ln>
                <a:noFill/>
              </a:ln>
            </p:spPr>
          </p:pic>
        </p:grpSp>
        <p:grpSp>
          <p:nvGrpSpPr>
            <p:cNvPr id="29" name="Google Shape;502;p67">
              <a:extLst>
                <a:ext uri="{FF2B5EF4-FFF2-40B4-BE49-F238E27FC236}">
                  <a16:creationId xmlns:a16="http://schemas.microsoft.com/office/drawing/2014/main" id="{83CEA7B6-6751-3C22-EA33-56EF9A506D15}"/>
                </a:ext>
              </a:extLst>
            </p:cNvPr>
            <p:cNvGrpSpPr/>
            <p:nvPr/>
          </p:nvGrpSpPr>
          <p:grpSpPr>
            <a:xfrm>
              <a:off x="3682279" y="3193949"/>
              <a:ext cx="680328" cy="616119"/>
              <a:chOff x="7536875" y="2275610"/>
              <a:chExt cx="1288500" cy="1231500"/>
            </a:xfrm>
          </p:grpSpPr>
          <p:sp>
            <p:nvSpPr>
              <p:cNvPr id="40" name="Google Shape;503;p67">
                <a:extLst>
                  <a:ext uri="{FF2B5EF4-FFF2-40B4-BE49-F238E27FC236}">
                    <a16:creationId xmlns:a16="http://schemas.microsoft.com/office/drawing/2014/main" id="{7C73A78F-08DA-CD15-3493-508482E4634A}"/>
                  </a:ext>
                </a:extLst>
              </p:cNvPr>
              <p:cNvSpPr/>
              <p:nvPr/>
            </p:nvSpPr>
            <p:spPr>
              <a:xfrm>
                <a:off x="7536875" y="2275610"/>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1" name="Google Shape;504;p67" descr="Contributors Icons - Download Free Vector Icons | Noun Project">
                <a:extLst>
                  <a:ext uri="{FF2B5EF4-FFF2-40B4-BE49-F238E27FC236}">
                    <a16:creationId xmlns:a16="http://schemas.microsoft.com/office/drawing/2014/main" id="{53661B3C-81E8-1FBC-D3B3-941C6360261F}"/>
                  </a:ext>
                </a:extLst>
              </p:cNvPr>
              <p:cNvPicPr preferRelativeResize="0"/>
              <p:nvPr/>
            </p:nvPicPr>
            <p:blipFill rotWithShape="1">
              <a:blip r:embed="rId5">
                <a:alphaModFix/>
              </a:blip>
              <a:srcRect/>
              <a:stretch/>
            </p:blipFill>
            <p:spPr>
              <a:xfrm>
                <a:off x="7749212" y="2445638"/>
                <a:ext cx="863802" cy="863802"/>
              </a:xfrm>
              <a:prstGeom prst="rect">
                <a:avLst/>
              </a:prstGeom>
              <a:noFill/>
              <a:ln>
                <a:noFill/>
              </a:ln>
            </p:spPr>
          </p:pic>
        </p:grpSp>
        <p:grpSp>
          <p:nvGrpSpPr>
            <p:cNvPr id="30" name="Google Shape;505;p67">
              <a:extLst>
                <a:ext uri="{FF2B5EF4-FFF2-40B4-BE49-F238E27FC236}">
                  <a16:creationId xmlns:a16="http://schemas.microsoft.com/office/drawing/2014/main" id="{B2B230D8-71B3-4E37-B832-5FCA1DB48ABA}"/>
                </a:ext>
              </a:extLst>
            </p:cNvPr>
            <p:cNvGrpSpPr/>
            <p:nvPr/>
          </p:nvGrpSpPr>
          <p:grpSpPr>
            <a:xfrm>
              <a:off x="594365" y="3193949"/>
              <a:ext cx="680328" cy="616119"/>
              <a:chOff x="4963389" y="2289356"/>
              <a:chExt cx="1288500" cy="1231500"/>
            </a:xfrm>
          </p:grpSpPr>
          <p:sp>
            <p:nvSpPr>
              <p:cNvPr id="38" name="Google Shape;506;p67">
                <a:extLst>
                  <a:ext uri="{FF2B5EF4-FFF2-40B4-BE49-F238E27FC236}">
                    <a16:creationId xmlns:a16="http://schemas.microsoft.com/office/drawing/2014/main" id="{909C879F-6BCD-778B-2F89-83305D40541E}"/>
                  </a:ext>
                </a:extLst>
              </p:cNvPr>
              <p:cNvSpPr/>
              <p:nvPr/>
            </p:nvSpPr>
            <p:spPr>
              <a:xfrm>
                <a:off x="4963389" y="2289356"/>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9" name="Google Shape;507;p67" descr="Users group - Free people icons">
                <a:extLst>
                  <a:ext uri="{FF2B5EF4-FFF2-40B4-BE49-F238E27FC236}">
                    <a16:creationId xmlns:a16="http://schemas.microsoft.com/office/drawing/2014/main" id="{4563ACD4-E08A-ACB4-D1C3-7893557ABD37}"/>
                  </a:ext>
                </a:extLst>
              </p:cNvPr>
              <p:cNvPicPr preferRelativeResize="0"/>
              <p:nvPr/>
            </p:nvPicPr>
            <p:blipFill rotWithShape="1">
              <a:blip r:embed="rId6">
                <a:alphaModFix/>
              </a:blip>
              <a:srcRect/>
              <a:stretch/>
            </p:blipFill>
            <p:spPr>
              <a:xfrm>
                <a:off x="5152168" y="2399861"/>
                <a:ext cx="976558" cy="976558"/>
              </a:xfrm>
              <a:prstGeom prst="rect">
                <a:avLst/>
              </a:prstGeom>
              <a:noFill/>
              <a:ln>
                <a:noFill/>
              </a:ln>
            </p:spPr>
          </p:pic>
        </p:grpSp>
        <p:grpSp>
          <p:nvGrpSpPr>
            <p:cNvPr id="31" name="Google Shape;508;p67">
              <a:extLst>
                <a:ext uri="{FF2B5EF4-FFF2-40B4-BE49-F238E27FC236}">
                  <a16:creationId xmlns:a16="http://schemas.microsoft.com/office/drawing/2014/main" id="{B991F77E-10D9-ECDD-123D-898B43541375}"/>
                </a:ext>
              </a:extLst>
            </p:cNvPr>
            <p:cNvGrpSpPr/>
            <p:nvPr/>
          </p:nvGrpSpPr>
          <p:grpSpPr>
            <a:xfrm>
              <a:off x="2138321" y="3193937"/>
              <a:ext cx="680328" cy="616119"/>
              <a:chOff x="4695362" y="2265214"/>
              <a:chExt cx="1288500" cy="1231500"/>
            </a:xfrm>
          </p:grpSpPr>
          <p:sp>
            <p:nvSpPr>
              <p:cNvPr id="36" name="Google Shape;509;p67">
                <a:extLst>
                  <a:ext uri="{FF2B5EF4-FFF2-40B4-BE49-F238E27FC236}">
                    <a16:creationId xmlns:a16="http://schemas.microsoft.com/office/drawing/2014/main" id="{426E121F-C975-907B-D9D3-9C505C0AF487}"/>
                  </a:ext>
                </a:extLst>
              </p:cNvPr>
              <p:cNvSpPr/>
              <p:nvPr/>
            </p:nvSpPr>
            <p:spPr>
              <a:xfrm>
                <a:off x="4695362" y="2265214"/>
                <a:ext cx="1288500" cy="12315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7" name="Google Shape;510;p67" descr="Idea Management Icons - Download Free Vector Icons | Noun Project">
                <a:extLst>
                  <a:ext uri="{FF2B5EF4-FFF2-40B4-BE49-F238E27FC236}">
                    <a16:creationId xmlns:a16="http://schemas.microsoft.com/office/drawing/2014/main" id="{849D644D-E19D-D47C-0C2C-FA0A59A79AC9}"/>
                  </a:ext>
                </a:extLst>
              </p:cNvPr>
              <p:cNvPicPr preferRelativeResize="0"/>
              <p:nvPr/>
            </p:nvPicPr>
            <p:blipFill rotWithShape="1">
              <a:blip r:embed="rId7">
                <a:alphaModFix/>
              </a:blip>
              <a:srcRect/>
              <a:stretch/>
            </p:blipFill>
            <p:spPr>
              <a:xfrm>
                <a:off x="4894101" y="2462995"/>
                <a:ext cx="864755" cy="864755"/>
              </a:xfrm>
              <a:prstGeom prst="rect">
                <a:avLst/>
              </a:prstGeom>
              <a:noFill/>
              <a:ln>
                <a:noFill/>
              </a:ln>
            </p:spPr>
          </p:pic>
        </p:grpSp>
        <p:sp>
          <p:nvSpPr>
            <p:cNvPr id="32" name="Google Shape;511;p67">
              <a:extLst>
                <a:ext uri="{FF2B5EF4-FFF2-40B4-BE49-F238E27FC236}">
                  <a16:creationId xmlns:a16="http://schemas.microsoft.com/office/drawing/2014/main" id="{1DAC1F51-D78D-E99A-0D14-ABA700A32C37}"/>
                </a:ext>
              </a:extLst>
            </p:cNvPr>
            <p:cNvSpPr txBox="1"/>
            <p:nvPr/>
          </p:nvSpPr>
          <p:spPr>
            <a:xfrm>
              <a:off x="2060310" y="1940000"/>
              <a:ext cx="836400" cy="213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9300"/>
                </a:buClr>
                <a:buSzPts val="2000"/>
                <a:buFont typeface="Arial"/>
                <a:buNone/>
              </a:pPr>
              <a:r>
                <a:rPr lang="en-GB" sz="1300" b="1">
                  <a:solidFill>
                    <a:srgbClr val="FF9300"/>
                  </a:solidFill>
                </a:rPr>
                <a:t>Research</a:t>
              </a:r>
              <a:endParaRPr sz="1300" b="0" i="0" u="none" strike="noStrike" cap="none">
                <a:solidFill>
                  <a:srgbClr val="000000"/>
                </a:solidFill>
                <a:latin typeface="Arial"/>
                <a:ea typeface="Arial"/>
                <a:cs typeface="Arial"/>
                <a:sym typeface="Arial"/>
              </a:endParaRPr>
            </a:p>
          </p:txBody>
        </p:sp>
        <p:grpSp>
          <p:nvGrpSpPr>
            <p:cNvPr id="33" name="Google Shape;512;p67">
              <a:extLst>
                <a:ext uri="{FF2B5EF4-FFF2-40B4-BE49-F238E27FC236}">
                  <a16:creationId xmlns:a16="http://schemas.microsoft.com/office/drawing/2014/main" id="{919D46AB-DC52-51A1-E75D-88C78E3E31C9}"/>
                </a:ext>
              </a:extLst>
            </p:cNvPr>
            <p:cNvGrpSpPr/>
            <p:nvPr/>
          </p:nvGrpSpPr>
          <p:grpSpPr>
            <a:xfrm>
              <a:off x="2138296" y="4102237"/>
              <a:ext cx="680400" cy="616200"/>
              <a:chOff x="2138333" y="3729537"/>
              <a:chExt cx="680400" cy="616200"/>
            </a:xfrm>
          </p:grpSpPr>
          <p:sp>
            <p:nvSpPr>
              <p:cNvPr id="34" name="Google Shape;513;p67">
                <a:extLst>
                  <a:ext uri="{FF2B5EF4-FFF2-40B4-BE49-F238E27FC236}">
                    <a16:creationId xmlns:a16="http://schemas.microsoft.com/office/drawing/2014/main" id="{A7B32F64-F81C-AD89-B9CB-912FFE836D2A}"/>
                  </a:ext>
                </a:extLst>
              </p:cNvPr>
              <p:cNvSpPr/>
              <p:nvPr/>
            </p:nvSpPr>
            <p:spPr>
              <a:xfrm>
                <a:off x="2138333" y="3729537"/>
                <a:ext cx="680400" cy="616200"/>
              </a:xfrm>
              <a:prstGeom prst="ellipse">
                <a:avLst/>
              </a:prstGeom>
              <a:solidFill>
                <a:srgbClr val="FF9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5" name="Google Shape;514;p67">
                <a:extLst>
                  <a:ext uri="{FF2B5EF4-FFF2-40B4-BE49-F238E27FC236}">
                    <a16:creationId xmlns:a16="http://schemas.microsoft.com/office/drawing/2014/main" id="{51C3FB10-C8D7-7140-7B0E-FD3A92C9121D}"/>
                  </a:ext>
                </a:extLst>
              </p:cNvPr>
              <p:cNvPicPr preferRelativeResize="0"/>
              <p:nvPr/>
            </p:nvPicPr>
            <p:blipFill>
              <a:blip r:embed="rId8">
                <a:alphaModFix/>
              </a:blip>
              <a:stretch>
                <a:fillRect/>
              </a:stretch>
            </p:blipFill>
            <p:spPr>
              <a:xfrm>
                <a:off x="2233416" y="3792525"/>
                <a:ext cx="490125" cy="490125"/>
              </a:xfrm>
              <a:prstGeom prst="rect">
                <a:avLst/>
              </a:prstGeom>
              <a:noFill/>
              <a:ln>
                <a:noFill/>
              </a:ln>
            </p:spPr>
          </p:pic>
        </p:grpSp>
      </p:grpSp>
      <p:cxnSp>
        <p:nvCxnSpPr>
          <p:cNvPr id="44" name="Google Shape;515;p67">
            <a:extLst>
              <a:ext uri="{FF2B5EF4-FFF2-40B4-BE49-F238E27FC236}">
                <a16:creationId xmlns:a16="http://schemas.microsoft.com/office/drawing/2014/main" id="{314C2917-98F1-F82A-A575-84E826A223B2}"/>
              </a:ext>
            </a:extLst>
          </p:cNvPr>
          <p:cNvCxnSpPr>
            <a:endCxn id="36" idx="6"/>
          </p:cNvCxnSpPr>
          <p:nvPr/>
        </p:nvCxnSpPr>
        <p:spPr>
          <a:xfrm flipH="1">
            <a:off x="2747543" y="1983629"/>
            <a:ext cx="3178800" cy="1562100"/>
          </a:xfrm>
          <a:prstGeom prst="straightConnector1">
            <a:avLst/>
          </a:prstGeom>
          <a:noFill/>
          <a:ln w="19050" cap="flat" cmpd="sng">
            <a:solidFill>
              <a:srgbClr val="838787"/>
            </a:solidFill>
            <a:prstDash val="dashDot"/>
            <a:round/>
            <a:headEnd type="none" w="med" len="med"/>
            <a:tailEnd type="triangle" w="med" len="med"/>
          </a:ln>
        </p:spPr>
      </p:cxnSp>
    </p:spTree>
    <p:extLst>
      <p:ext uri="{BB962C8B-B14F-4D97-AF65-F5344CB8AC3E}">
        <p14:creationId xmlns:p14="http://schemas.microsoft.com/office/powerpoint/2010/main" val="360938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7E90A-3D9F-904F-3F82-765B1D1750F1}"/>
              </a:ext>
            </a:extLst>
          </p:cNvPr>
          <p:cNvSpPr>
            <a:spLocks noGrp="1"/>
          </p:cNvSpPr>
          <p:nvPr>
            <p:ph type="body" sz="quarter" idx="20"/>
          </p:nvPr>
        </p:nvSpPr>
        <p:spPr>
          <a:xfrm>
            <a:off x="431801" y="411163"/>
            <a:ext cx="8280400" cy="701301"/>
          </a:xfrm>
        </p:spPr>
        <p:txBody>
          <a:bodyPr/>
          <a:lstStyle/>
          <a:p>
            <a:r>
              <a:rPr lang="en-US"/>
              <a:t>What is ‘data-centric engineering’?</a:t>
            </a:r>
            <a:endParaRPr lang="en-GB"/>
          </a:p>
        </p:txBody>
      </p:sp>
      <p:sp>
        <p:nvSpPr>
          <p:cNvPr id="3" name="Text Placeholder 2">
            <a:extLst>
              <a:ext uri="{FF2B5EF4-FFF2-40B4-BE49-F238E27FC236}">
                <a16:creationId xmlns:a16="http://schemas.microsoft.com/office/drawing/2014/main" id="{A2B7FB2D-746F-8C6B-C7B1-7D08793751A2}"/>
              </a:ext>
            </a:extLst>
          </p:cNvPr>
          <p:cNvSpPr>
            <a:spLocks noGrp="1"/>
          </p:cNvSpPr>
          <p:nvPr>
            <p:ph type="body" sz="quarter" idx="14"/>
          </p:nvPr>
        </p:nvSpPr>
        <p:spPr>
          <a:xfrm>
            <a:off x="431801" y="1447800"/>
            <a:ext cx="8143681" cy="2895598"/>
          </a:xfrm>
        </p:spPr>
        <p:txBody>
          <a:bodyPr/>
          <a:lstStyle/>
          <a:p>
            <a:r>
              <a:rPr lang="en-US" sz="2000" dirty="0"/>
              <a:t>Data has always been used in engineering</a:t>
            </a:r>
          </a:p>
          <a:p>
            <a:r>
              <a:rPr lang="en-US" sz="2000" dirty="0">
                <a:solidFill>
                  <a:srgbClr val="FFFFFF"/>
                </a:solidFill>
                <a:latin typeface="Neue Haas Unica Pro"/>
              </a:rPr>
              <a:t>Access to</a:t>
            </a:r>
            <a:r>
              <a:rPr lang="en-US" sz="2000" i="1" dirty="0">
                <a:solidFill>
                  <a:srgbClr val="FFFFFF"/>
                </a:solidFill>
                <a:latin typeface="Neue Haas Unica Pro"/>
              </a:rPr>
              <a:t>:</a:t>
            </a:r>
          </a:p>
          <a:p>
            <a:pPr marL="0" indent="0">
              <a:buNone/>
            </a:pPr>
            <a:r>
              <a:rPr lang="en-GB" sz="2000" i="1" dirty="0">
                <a:solidFill>
                  <a:srgbClr val="FFFFFF"/>
                </a:solidFill>
                <a:latin typeface="Neue Haas Unica Pro"/>
              </a:rPr>
              <a:t>Data at multiple scales in time and space</a:t>
            </a:r>
            <a:br>
              <a:rPr lang="en-GB" sz="2000" i="1" dirty="0">
                <a:solidFill>
                  <a:srgbClr val="FFFFFF"/>
                </a:solidFill>
                <a:latin typeface="Neue Haas Unica Pro"/>
              </a:rPr>
            </a:br>
            <a:r>
              <a:rPr lang="en-GB" sz="2000" i="1" dirty="0">
                <a:solidFill>
                  <a:srgbClr val="FFFFFF"/>
                </a:solidFill>
                <a:latin typeface="Neue Haas Unica Pro"/>
              </a:rPr>
              <a:t>Measurement and instrumentation via whole sensor networks</a:t>
            </a:r>
            <a:br>
              <a:rPr lang="en-GB" sz="2000" i="1" dirty="0">
                <a:solidFill>
                  <a:srgbClr val="FFFFFF"/>
                </a:solidFill>
                <a:latin typeface="Neue Haas Unica Pro"/>
              </a:rPr>
            </a:br>
            <a:r>
              <a:rPr lang="en-GB" sz="2000" i="1" dirty="0">
                <a:solidFill>
                  <a:srgbClr val="FFFFFF"/>
                </a:solidFill>
                <a:latin typeface="Neue Haas Unica Pro"/>
              </a:rPr>
              <a:t>Compute infrastructure at global scale</a:t>
            </a:r>
            <a:br>
              <a:rPr lang="en-GB" sz="2000" i="1" dirty="0">
                <a:solidFill>
                  <a:srgbClr val="FFFFFF"/>
                </a:solidFill>
                <a:latin typeface="Neue Haas Unica Pro"/>
              </a:rPr>
            </a:br>
            <a:r>
              <a:rPr lang="en-GB" sz="2000" i="1" dirty="0">
                <a:solidFill>
                  <a:srgbClr val="FFFFFF"/>
                </a:solidFill>
                <a:latin typeface="Neue Haas Unica Pro"/>
              </a:rPr>
              <a:t>New theory, technologies, markets, business models, education, skills, AI enabling</a:t>
            </a:r>
            <a:endParaRPr lang="en-US" sz="2000" dirty="0"/>
          </a:p>
          <a:p>
            <a:r>
              <a:rPr lang="en-US" sz="2000" dirty="0"/>
              <a:t>‘Data-centric engineering’ encourages industries to </a:t>
            </a:r>
            <a:r>
              <a:rPr lang="en-US" sz="2000" dirty="0" err="1"/>
              <a:t>recognise</a:t>
            </a:r>
            <a:r>
              <a:rPr lang="en-US" sz="2000" dirty="0"/>
              <a:t> what can be achieved by </a:t>
            </a:r>
            <a:r>
              <a:rPr lang="en-US" sz="2000" dirty="0" err="1"/>
              <a:t>utilising</a:t>
            </a:r>
            <a:r>
              <a:rPr lang="en-US" sz="2000" dirty="0"/>
              <a:t> data at scale and adopting data-centric practices as standard</a:t>
            </a:r>
            <a:endParaRPr lang="en-GB" sz="2000" dirty="0"/>
          </a:p>
        </p:txBody>
      </p:sp>
    </p:spTree>
    <p:extLst>
      <p:ext uri="{BB962C8B-B14F-4D97-AF65-F5344CB8AC3E}">
        <p14:creationId xmlns:p14="http://schemas.microsoft.com/office/powerpoint/2010/main" val="3289748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31799" y="702659"/>
            <a:ext cx="3921125" cy="545115"/>
          </a:xfrm>
        </p:spPr>
        <p:txBody>
          <a:bodyPr anchor="t">
            <a:normAutofit/>
          </a:bodyPr>
          <a:lstStyle/>
          <a:p>
            <a:r>
              <a:rPr lang="en-GB" sz="2600"/>
              <a:t>Standards and Regulation</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3921124" cy="3028949"/>
          </a:xfrm>
        </p:spPr>
        <p:txBody>
          <a:bodyPr anchor="t">
            <a:normAutofit/>
          </a:bodyPr>
          <a:lstStyle/>
          <a:p>
            <a:pPr marL="287655" indent="-287655">
              <a:lnSpc>
                <a:spcPct val="90000"/>
              </a:lnSpc>
              <a:buChar char="•"/>
            </a:pPr>
            <a:r>
              <a:rPr lang="en-GB" sz="2000"/>
              <a:t>Partner with the AI Standards Hub to shape AI standards development in safety-critical domains.</a:t>
            </a:r>
            <a:endParaRPr lang="en-US" sz="2000"/>
          </a:p>
          <a:p>
            <a:pPr marL="287655" indent="-287655">
              <a:lnSpc>
                <a:spcPct val="90000"/>
              </a:lnSpc>
              <a:buChar char="•"/>
            </a:pPr>
            <a:r>
              <a:rPr lang="en-GB" sz="2000"/>
              <a:t>Collaborate with regulators to boost understanding of data science and AI, both in terms of regulating AI and AI use for regulation in </a:t>
            </a:r>
            <a:r>
              <a:rPr lang="en-GB" sz="2000">
                <a:effectLst/>
              </a:rPr>
              <a:t>safety-critical settings.</a:t>
            </a:r>
            <a:endParaRPr lang="en-GB" sz="2000"/>
          </a:p>
        </p:txBody>
      </p:sp>
      <p:pic>
        <p:nvPicPr>
          <p:cNvPr id="9" name="Picture Placeholder 15">
            <a:extLst>
              <a:ext uri="{FF2B5EF4-FFF2-40B4-BE49-F238E27FC236}">
                <a16:creationId xmlns:a16="http://schemas.microsoft.com/office/drawing/2014/main" id="{3951508B-F90A-4B6C-90F1-CC5ADF373E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355" r="14355"/>
          <a:stretch/>
        </p:blipFill>
        <p:spPr>
          <a:xfrm>
            <a:off x="5251450" y="703263"/>
            <a:ext cx="3892550" cy="3640137"/>
          </a:xfrm>
          <a:noFill/>
        </p:spPr>
      </p:pic>
      <p:pic>
        <p:nvPicPr>
          <p:cNvPr id="2" name="Graphic 1" descr="Greek Pillar with solid fill">
            <a:extLst>
              <a:ext uri="{FF2B5EF4-FFF2-40B4-BE49-F238E27FC236}">
                <a16:creationId xmlns:a16="http://schemas.microsoft.com/office/drawing/2014/main" id="{48AC4237-4774-58AF-24D6-E9AA875E19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3878" y="602841"/>
            <a:ext cx="914400" cy="914400"/>
          </a:xfrm>
          <a:prstGeom prst="rect">
            <a:avLst/>
          </a:prstGeom>
        </p:spPr>
      </p:pic>
    </p:spTree>
    <p:extLst>
      <p:ext uri="{BB962C8B-B14F-4D97-AF65-F5344CB8AC3E}">
        <p14:creationId xmlns:p14="http://schemas.microsoft.com/office/powerpoint/2010/main" val="36900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1FCFB-7593-8C47-7730-D8810875EF16}"/>
              </a:ext>
            </a:extLst>
          </p:cNvPr>
          <p:cNvSpPr>
            <a:spLocks noGrp="1"/>
          </p:cNvSpPr>
          <p:nvPr>
            <p:ph type="body" sz="quarter" idx="20"/>
          </p:nvPr>
        </p:nvSpPr>
        <p:spPr/>
        <p:txBody>
          <a:bodyPr/>
          <a:lstStyle/>
          <a:p>
            <a:r>
              <a:rPr lang="en-US"/>
              <a:t>AI Standards Hub</a:t>
            </a:r>
            <a:endParaRPr lang="en-GB"/>
          </a:p>
        </p:txBody>
      </p:sp>
      <p:sp>
        <p:nvSpPr>
          <p:cNvPr id="3" name="Text Placeholder 2">
            <a:extLst>
              <a:ext uri="{FF2B5EF4-FFF2-40B4-BE49-F238E27FC236}">
                <a16:creationId xmlns:a16="http://schemas.microsoft.com/office/drawing/2014/main" id="{88F86462-A4CF-5757-CD7F-49E63ED21088}"/>
              </a:ext>
            </a:extLst>
          </p:cNvPr>
          <p:cNvSpPr>
            <a:spLocks noGrp="1"/>
          </p:cNvSpPr>
          <p:nvPr>
            <p:ph type="body" sz="quarter" idx="14"/>
          </p:nvPr>
        </p:nvSpPr>
        <p:spPr>
          <a:xfrm>
            <a:off x="431801" y="1447799"/>
            <a:ext cx="3933465" cy="2905539"/>
          </a:xfrm>
        </p:spPr>
        <p:txBody>
          <a:bodyPr/>
          <a:lstStyle/>
          <a:p>
            <a:pPr marL="0" indent="0" algn="l">
              <a:buNone/>
            </a:pPr>
            <a:r>
              <a:rPr lang="en-US" sz="1800" b="1" i="0" u="none" strike="noStrike" baseline="0">
                <a:solidFill>
                  <a:srgbClr val="1C1C1C"/>
                </a:solidFill>
                <a:latin typeface="Calibri-Bold"/>
              </a:rPr>
              <a:t>MISSION:</a:t>
            </a:r>
          </a:p>
          <a:p>
            <a:pPr marL="0" indent="0" algn="l">
              <a:buNone/>
            </a:pPr>
            <a:r>
              <a:rPr lang="en-US" sz="1800" b="1" i="0" u="none" strike="noStrike" baseline="0">
                <a:solidFill>
                  <a:srgbClr val="1C1C1C"/>
                </a:solidFill>
                <a:latin typeface="Calibri-Bold"/>
              </a:rPr>
              <a:t>Advancing responsible AI </a:t>
            </a:r>
            <a:r>
              <a:rPr lang="en-US" sz="1800" b="0" i="0" u="none" strike="noStrike" baseline="0">
                <a:solidFill>
                  <a:srgbClr val="1C1C1C"/>
                </a:solidFill>
                <a:latin typeface="Calibri" panose="020F0502020204030204" pitchFamily="34" charset="0"/>
              </a:rPr>
              <a:t>by unlocking the potential of standards as governance tools </a:t>
            </a:r>
            <a:r>
              <a:rPr lang="en-GB" sz="1800" b="0" i="0" u="none" strike="noStrike" baseline="0">
                <a:solidFill>
                  <a:srgbClr val="1C1C1C"/>
                </a:solidFill>
                <a:latin typeface="Calibri" panose="020F0502020204030204" pitchFamily="34" charset="0"/>
              </a:rPr>
              <a:t>innovation enablers</a:t>
            </a:r>
          </a:p>
          <a:p>
            <a:pPr marL="0" indent="0" algn="l">
              <a:buNone/>
            </a:pPr>
            <a:r>
              <a:rPr lang="en-GB" sz="1800" b="1" i="0" u="none" strike="noStrike" baseline="0">
                <a:solidFill>
                  <a:srgbClr val="1C1C1C"/>
                </a:solidFill>
                <a:latin typeface="Calibri-Bold"/>
              </a:rPr>
              <a:t>Empowering stakeholders </a:t>
            </a:r>
            <a:r>
              <a:rPr lang="en-GB" sz="1800" b="0" i="0" u="none" strike="noStrike" baseline="0">
                <a:solidFill>
                  <a:srgbClr val="1C1C1C"/>
                </a:solidFill>
                <a:latin typeface="Calibri" panose="020F0502020204030204" pitchFamily="34" charset="0"/>
              </a:rPr>
              <a:t>to become </a:t>
            </a:r>
            <a:r>
              <a:rPr lang="en-US" sz="1800" b="0" i="0" u="none" strike="noStrike" baseline="0">
                <a:solidFill>
                  <a:srgbClr val="1C1C1C"/>
                </a:solidFill>
                <a:latin typeface="Calibri" panose="020F0502020204030204" pitchFamily="34" charset="0"/>
              </a:rPr>
              <a:t>actively involved in the international AI </a:t>
            </a:r>
            <a:r>
              <a:rPr lang="en-GB" sz="1800" b="0" i="0" u="none" strike="noStrike" baseline="0">
                <a:solidFill>
                  <a:srgbClr val="1C1C1C"/>
                </a:solidFill>
                <a:latin typeface="Calibri" panose="020F0502020204030204" pitchFamily="34" charset="0"/>
              </a:rPr>
              <a:t>standardisation landscape</a:t>
            </a:r>
          </a:p>
          <a:p>
            <a:pPr marL="0" indent="0" algn="l">
              <a:buNone/>
            </a:pPr>
            <a:r>
              <a:rPr lang="en-US" sz="1800" b="0" i="0" u="none" strike="noStrike" baseline="0">
                <a:solidFill>
                  <a:srgbClr val="1C1C1C"/>
                </a:solidFill>
                <a:latin typeface="SegoeUISymbol"/>
              </a:rPr>
              <a:t>➤ </a:t>
            </a:r>
            <a:r>
              <a:rPr lang="en-US" sz="1800" b="0" i="0" u="none" strike="noStrike" baseline="0">
                <a:solidFill>
                  <a:srgbClr val="1C1C1C"/>
                </a:solidFill>
                <a:latin typeface="Calibri" panose="020F0502020204030204" pitchFamily="34" charset="0"/>
              </a:rPr>
              <a:t>Participation in the </a:t>
            </a:r>
            <a:r>
              <a:rPr lang="en-US" sz="1800" b="1" i="0" u="none" strike="noStrike" baseline="0">
                <a:solidFill>
                  <a:srgbClr val="1C1C1C"/>
                </a:solidFill>
                <a:latin typeface="Calibri-Bold"/>
              </a:rPr>
              <a:t>development </a:t>
            </a:r>
            <a:r>
              <a:rPr lang="en-US" sz="1800" b="0" i="0" u="none" strike="noStrike" baseline="0">
                <a:solidFill>
                  <a:srgbClr val="1C1C1C"/>
                </a:solidFill>
                <a:latin typeface="Calibri" panose="020F0502020204030204" pitchFamily="34" charset="0"/>
              </a:rPr>
              <a:t>of standards</a:t>
            </a:r>
          </a:p>
          <a:p>
            <a:pPr marL="0" indent="0" algn="l">
              <a:buNone/>
            </a:pPr>
            <a:r>
              <a:rPr lang="en-US" sz="1800" b="0" i="0" u="none" strike="noStrike" baseline="0">
                <a:solidFill>
                  <a:srgbClr val="1C1C1C"/>
                </a:solidFill>
                <a:latin typeface="SegoeUISymbol"/>
              </a:rPr>
              <a:t>➤ </a:t>
            </a:r>
            <a:r>
              <a:rPr lang="en-US" sz="1800" b="1" i="0" u="none" strike="noStrike" baseline="0">
                <a:solidFill>
                  <a:srgbClr val="1C1C1C"/>
                </a:solidFill>
                <a:latin typeface="Calibri-Bold"/>
              </a:rPr>
              <a:t>Informed use </a:t>
            </a:r>
            <a:r>
              <a:rPr lang="en-US" sz="1800" b="0" i="0" u="none" strike="noStrike" baseline="0">
                <a:solidFill>
                  <a:srgbClr val="1C1C1C"/>
                </a:solidFill>
                <a:latin typeface="Calibri" panose="020F0502020204030204" pitchFamily="34" charset="0"/>
              </a:rPr>
              <a:t>of published standards</a:t>
            </a:r>
            <a:endParaRPr lang="en-GB"/>
          </a:p>
        </p:txBody>
      </p:sp>
      <p:sp>
        <p:nvSpPr>
          <p:cNvPr id="5" name="Text Placeholder 2">
            <a:extLst>
              <a:ext uri="{FF2B5EF4-FFF2-40B4-BE49-F238E27FC236}">
                <a16:creationId xmlns:a16="http://schemas.microsoft.com/office/drawing/2014/main" id="{047D23A6-0ACD-0713-F257-805A870D9BF3}"/>
              </a:ext>
            </a:extLst>
          </p:cNvPr>
          <p:cNvSpPr txBox="1">
            <a:spLocks/>
          </p:cNvSpPr>
          <p:nvPr/>
        </p:nvSpPr>
        <p:spPr>
          <a:xfrm>
            <a:off x="4889832" y="1453761"/>
            <a:ext cx="3933465" cy="2905539"/>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800"/>
              </a:spcAft>
              <a:buClrTx/>
              <a:buSzTx/>
              <a:buFont typeface="Arial" panose="020B0604020202020204" pitchFamily="34" charset="0"/>
              <a:buChar char="–"/>
              <a:tabLst/>
              <a:defRPr sz="2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800" b="1" i="0" u="none" strike="noStrike" baseline="0">
                <a:solidFill>
                  <a:srgbClr val="1C1C1C"/>
                </a:solidFill>
                <a:latin typeface="Calibri-Bold"/>
              </a:rPr>
              <a:t>Bringing together strengths and networks of </a:t>
            </a:r>
            <a:r>
              <a:rPr lang="en-GB" sz="1800" b="1" i="0" u="none" strike="noStrike" baseline="0">
                <a:solidFill>
                  <a:srgbClr val="1C1C1C"/>
                </a:solidFill>
                <a:latin typeface="Calibri-Bold"/>
              </a:rPr>
              <a:t>three key UK institutions:</a:t>
            </a:r>
          </a:p>
          <a:p>
            <a:pPr algn="l"/>
            <a:r>
              <a:rPr lang="en-US" sz="1800" b="0" i="0" u="none" strike="noStrike" baseline="0">
                <a:solidFill>
                  <a:srgbClr val="1C1C1C"/>
                </a:solidFill>
                <a:latin typeface="Calibri" panose="020F0502020204030204" pitchFamily="34" charset="0"/>
              </a:rPr>
              <a:t>National Institute for Data Science and AI (the Turing)</a:t>
            </a:r>
          </a:p>
          <a:p>
            <a:pPr algn="l"/>
            <a:r>
              <a:rPr lang="en-GB" sz="1800" b="0" i="0" u="none" strike="noStrike" baseline="0">
                <a:solidFill>
                  <a:srgbClr val="1C1C1C"/>
                </a:solidFill>
                <a:latin typeface="Calibri" panose="020F0502020204030204" pitchFamily="34" charset="0"/>
              </a:rPr>
              <a:t>National Standards Body (BSI)</a:t>
            </a:r>
          </a:p>
          <a:p>
            <a:pPr algn="l"/>
            <a:r>
              <a:rPr lang="en-GB" sz="1800" b="0" i="0" u="none" strike="noStrike" baseline="0">
                <a:solidFill>
                  <a:srgbClr val="1C1C1C"/>
                </a:solidFill>
                <a:latin typeface="Calibri" panose="020F0502020204030204" pitchFamily="34" charset="0"/>
              </a:rPr>
              <a:t>National Metrology Institute (NPL)</a:t>
            </a:r>
          </a:p>
          <a:p>
            <a:pPr marL="0" indent="0" algn="l">
              <a:buNone/>
            </a:pPr>
            <a:r>
              <a:rPr lang="en-US" sz="1800" b="1" i="0" u="none" strike="noStrike" baseline="0">
                <a:solidFill>
                  <a:srgbClr val="1C1C1C"/>
                </a:solidFill>
                <a:latin typeface="Calibri-Bold"/>
              </a:rPr>
              <a:t>Support from and close collaboration with </a:t>
            </a:r>
            <a:r>
              <a:rPr lang="en-GB" sz="1800" b="1" i="0" u="none" strike="noStrike" baseline="0">
                <a:solidFill>
                  <a:srgbClr val="1C1C1C"/>
                </a:solidFill>
                <a:latin typeface="Calibri-Bold"/>
              </a:rPr>
              <a:t>the UK Government (DCMS, Office for Artificial Intelligence)</a:t>
            </a:r>
            <a:endParaRPr lang="en-GB"/>
          </a:p>
        </p:txBody>
      </p:sp>
    </p:spTree>
    <p:extLst>
      <p:ext uri="{BB962C8B-B14F-4D97-AF65-F5344CB8AC3E}">
        <p14:creationId xmlns:p14="http://schemas.microsoft.com/office/powerpoint/2010/main" val="2437570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p:txBody>
          <a:bodyPr/>
          <a:lstStyle/>
          <a:p>
            <a:r>
              <a:rPr lang="en-GB"/>
              <a:t>Skills, Training and KE</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4758766" cy="3028949"/>
          </a:xfrm>
        </p:spPr>
        <p:txBody>
          <a:bodyPr/>
          <a:lstStyle/>
          <a:p>
            <a:pPr marL="287655" indent="-287655">
              <a:buChar char="•"/>
            </a:pPr>
            <a:r>
              <a:rPr lang="en-GB" sz="1600"/>
              <a:t>Two-way skills exchange – embedding entrepreneurial and innovation acumen into the Turing, and AI researchers </a:t>
            </a:r>
            <a:r>
              <a:rPr lang="en-GB" sz="1600">
                <a:effectLst/>
                <a:latin typeface="Arial"/>
                <a:ea typeface="Times New Roman" panose="02020603050405020304" pitchFamily="18" charset="0"/>
                <a:cs typeface="Arial"/>
              </a:rPr>
              <a:t>within a range of organisations focused on safety.</a:t>
            </a:r>
            <a:endParaRPr lang="en-US"/>
          </a:p>
          <a:p>
            <a:pPr marL="287655" indent="-287655">
              <a:buChar char="•"/>
            </a:pPr>
            <a:r>
              <a:rPr lang="en-GB" sz="1600">
                <a:latin typeface="Arial"/>
                <a:cs typeface="Arial"/>
              </a:rPr>
              <a:t>Influencing the skills agenda and encouraging the adoption of data science educational standards by professional bodies.</a:t>
            </a:r>
          </a:p>
          <a:p>
            <a:pPr marL="287655" indent="-287655">
              <a:buChar char="•"/>
            </a:pPr>
            <a:r>
              <a:rPr lang="en-GB" sz="1600">
                <a:latin typeface="Arial"/>
                <a:cs typeface="Arial"/>
              </a:rPr>
              <a:t>Leveraging the Turing’s skills provision by supporting DCE-focused Data Study Groups, Train-the-trainer programmes and internships</a:t>
            </a:r>
            <a:r>
              <a:rPr lang="en-GB" sz="1800">
                <a:latin typeface="Arial"/>
                <a:cs typeface="Arial"/>
              </a:rPr>
              <a:t>.</a:t>
            </a:r>
          </a:p>
        </p:txBody>
      </p:sp>
      <p:pic>
        <p:nvPicPr>
          <p:cNvPr id="10" name="Picture Placeholder 13">
            <a:extLst>
              <a:ext uri="{FF2B5EF4-FFF2-40B4-BE49-F238E27FC236}">
                <a16:creationId xmlns:a16="http://schemas.microsoft.com/office/drawing/2014/main" id="{9483234F-C67D-475E-B788-B546C063552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740" r="21740"/>
          <a:stretch/>
        </p:blipFill>
        <p:spPr>
          <a:xfrm>
            <a:off x="5486400" y="703263"/>
            <a:ext cx="3657600" cy="3640137"/>
          </a:xfrm>
        </p:spPr>
      </p:pic>
      <p:pic>
        <p:nvPicPr>
          <p:cNvPr id="2" name="Graphic 1" descr="Greek Pillar with solid fill">
            <a:extLst>
              <a:ext uri="{FF2B5EF4-FFF2-40B4-BE49-F238E27FC236}">
                <a16:creationId xmlns:a16="http://schemas.microsoft.com/office/drawing/2014/main" id="{4EF51936-C09F-3D0D-0881-3246105185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6844" y="618091"/>
            <a:ext cx="914400" cy="914400"/>
          </a:xfrm>
          <a:prstGeom prst="rect">
            <a:avLst/>
          </a:prstGeom>
        </p:spPr>
      </p:pic>
    </p:spTree>
    <p:extLst>
      <p:ext uri="{BB962C8B-B14F-4D97-AF65-F5344CB8AC3E}">
        <p14:creationId xmlns:p14="http://schemas.microsoft.com/office/powerpoint/2010/main" val="315023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31799" y="702659"/>
            <a:ext cx="3921125" cy="545115"/>
          </a:xfrm>
        </p:spPr>
        <p:txBody>
          <a:bodyPr anchor="t">
            <a:normAutofit/>
          </a:bodyPr>
          <a:lstStyle/>
          <a:p>
            <a:pPr>
              <a:lnSpc>
                <a:spcPct val="90000"/>
              </a:lnSpc>
            </a:pPr>
            <a:r>
              <a:rPr lang="en-GB" sz="2200"/>
              <a:t>Build and sustain a community</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3921124" cy="3028949"/>
          </a:xfrm>
        </p:spPr>
        <p:txBody>
          <a:bodyPr anchor="t">
            <a:normAutofit fontScale="92500"/>
          </a:bodyPr>
          <a:lstStyle/>
          <a:p>
            <a:pPr marL="287655" indent="-287655">
              <a:lnSpc>
                <a:spcPct val="110000"/>
              </a:lnSpc>
              <a:spcAft>
                <a:spcPts val="0"/>
              </a:spcAft>
              <a:buChar char="•"/>
            </a:pPr>
            <a:r>
              <a:rPr lang="en-GB" sz="1600"/>
              <a:t>Build one the critical mass of research activities and people supported during the first phase of the partnership.</a:t>
            </a:r>
            <a:endParaRPr lang="en-US" sz="1600"/>
          </a:p>
          <a:p>
            <a:pPr marL="287655" lvl="1" indent="-287655">
              <a:lnSpc>
                <a:spcPct val="110000"/>
              </a:lnSpc>
              <a:spcAft>
                <a:spcPts val="0"/>
              </a:spcAft>
              <a:buChar char="•"/>
            </a:pPr>
            <a:r>
              <a:rPr lang="en-GB" sz="1600"/>
              <a:t>Build on the Turing experience working with other organisations across DCE in safety-critical sectors and reaching into priority domains such as Marine and Maritime.</a:t>
            </a:r>
          </a:p>
          <a:p>
            <a:pPr marL="287655" indent="-287655">
              <a:lnSpc>
                <a:spcPct val="110000"/>
              </a:lnSpc>
              <a:spcAft>
                <a:spcPts val="0"/>
              </a:spcAft>
              <a:buChar char="•"/>
            </a:pPr>
            <a:r>
              <a:rPr lang="en-GB" sz="1600"/>
              <a:t>Develop and consolidate international partnerships with </a:t>
            </a:r>
            <a:r>
              <a:rPr lang="en-GB" sz="1600">
                <a:effectLst/>
              </a:rPr>
              <a:t>Oden Institute, Data61, University of Western Australia, Aalto and through partnering with the </a:t>
            </a:r>
            <a:r>
              <a:rPr lang="en-GB" sz="1600" err="1">
                <a:effectLst/>
              </a:rPr>
              <a:t>RAEng</a:t>
            </a:r>
            <a:r>
              <a:rPr lang="en-GB" sz="1600">
                <a:effectLst/>
              </a:rPr>
              <a:t>.</a:t>
            </a:r>
            <a:endParaRPr lang="en-GB" sz="1600"/>
          </a:p>
          <a:p>
            <a:pPr marL="287655" indent="-287655">
              <a:lnSpc>
                <a:spcPct val="90000"/>
              </a:lnSpc>
            </a:pPr>
            <a:endParaRPr lang="en-GB" sz="1500"/>
          </a:p>
        </p:txBody>
      </p:sp>
      <p:pic>
        <p:nvPicPr>
          <p:cNvPr id="7" name="Picture Placeholder 17">
            <a:extLst>
              <a:ext uri="{FF2B5EF4-FFF2-40B4-BE49-F238E27FC236}">
                <a16:creationId xmlns:a16="http://schemas.microsoft.com/office/drawing/2014/main" id="{ACD55ECB-6F4E-4915-8B74-BA2E9511C7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361" r="14361"/>
          <a:stretch/>
        </p:blipFill>
        <p:spPr>
          <a:xfrm>
            <a:off x="5251450" y="702659"/>
            <a:ext cx="3892550" cy="3640740"/>
          </a:xfrm>
          <a:noFill/>
        </p:spPr>
      </p:pic>
      <p:pic>
        <p:nvPicPr>
          <p:cNvPr id="2" name="Graphic 1" descr="Greek Pillar with solid fill">
            <a:extLst>
              <a:ext uri="{FF2B5EF4-FFF2-40B4-BE49-F238E27FC236}">
                <a16:creationId xmlns:a16="http://schemas.microsoft.com/office/drawing/2014/main" id="{9A92FC09-DF30-2D63-504D-EF4E1FFCC8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3878" y="592837"/>
            <a:ext cx="914400" cy="914400"/>
          </a:xfrm>
          <a:prstGeom prst="rect">
            <a:avLst/>
          </a:prstGeom>
        </p:spPr>
      </p:pic>
    </p:spTree>
    <p:extLst>
      <p:ext uri="{BB962C8B-B14F-4D97-AF65-F5344CB8AC3E}">
        <p14:creationId xmlns:p14="http://schemas.microsoft.com/office/powerpoint/2010/main" val="1535043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20"/>
          </p:nvPr>
        </p:nvSpPr>
        <p:spPr/>
        <p:txBody>
          <a:bodyPr anchor="t">
            <a:normAutofit/>
          </a:bodyPr>
          <a:lstStyle/>
          <a:p>
            <a:r>
              <a:rPr lang="en-GB"/>
              <a:t>Priority themes</a:t>
            </a:r>
            <a:endParaRPr lang="en-US"/>
          </a:p>
        </p:txBody>
      </p:sp>
      <p:sp>
        <p:nvSpPr>
          <p:cNvPr id="11" name="TextBox 10">
            <a:extLst>
              <a:ext uri="{FF2B5EF4-FFF2-40B4-BE49-F238E27FC236}">
                <a16:creationId xmlns:a16="http://schemas.microsoft.com/office/drawing/2014/main" id="{9E1C2BBF-D638-53F6-40AB-CDC981AF2588}"/>
              </a:ext>
            </a:extLst>
          </p:cNvPr>
          <p:cNvSpPr txBox="1"/>
          <p:nvPr/>
        </p:nvSpPr>
        <p:spPr>
          <a:xfrm>
            <a:off x="4114800" y="2200523"/>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CDF4D1B4-430B-5F72-30A4-A801DAAA32B1}"/>
              </a:ext>
            </a:extLst>
          </p:cNvPr>
          <p:cNvSpPr txBox="1"/>
          <p:nvPr/>
        </p:nvSpPr>
        <p:spPr>
          <a:xfrm>
            <a:off x="2103120" y="1534603"/>
            <a:ext cx="2071315" cy="489005"/>
          </a:xfrm>
          <a:prstGeom prst="rect">
            <a:avLst/>
          </a:prstGeom>
          <a:noFill/>
        </p:spPr>
        <p:txBody>
          <a:bodyPr wrap="square" lIns="0" tIns="0" rIns="0" bIns="0" rtlCol="0">
            <a:noAutofit/>
          </a:bodyPr>
          <a:lstStyle/>
          <a:p>
            <a:pPr>
              <a:lnSpc>
                <a:spcPct val="90000"/>
              </a:lnSpc>
            </a:pPr>
            <a:r>
              <a:rPr lang="en-GB" sz="2000"/>
              <a:t>Ocean safety </a:t>
            </a:r>
            <a:r>
              <a:rPr lang="en-GB" sz="1600"/>
              <a:t>(including decarbonisation, trade security, cybersecurity, trustworthy AI)</a:t>
            </a:r>
          </a:p>
        </p:txBody>
      </p:sp>
      <p:sp>
        <p:nvSpPr>
          <p:cNvPr id="13" name="TextBox 12">
            <a:extLst>
              <a:ext uri="{FF2B5EF4-FFF2-40B4-BE49-F238E27FC236}">
                <a16:creationId xmlns:a16="http://schemas.microsoft.com/office/drawing/2014/main" id="{93E0F092-95EE-2E95-ADEF-FBEEC0521974}"/>
              </a:ext>
            </a:extLst>
          </p:cNvPr>
          <p:cNvSpPr txBox="1"/>
          <p:nvPr/>
        </p:nvSpPr>
        <p:spPr>
          <a:xfrm>
            <a:off x="2103120" y="3429056"/>
            <a:ext cx="2071315" cy="489005"/>
          </a:xfrm>
          <a:prstGeom prst="rect">
            <a:avLst/>
          </a:prstGeom>
          <a:noFill/>
        </p:spPr>
        <p:txBody>
          <a:bodyPr wrap="square" lIns="0" tIns="0" rIns="0" bIns="0" rtlCol="0">
            <a:noAutofit/>
          </a:bodyPr>
          <a:lstStyle/>
          <a:p>
            <a:pPr>
              <a:lnSpc>
                <a:spcPct val="90000"/>
              </a:lnSpc>
            </a:pPr>
            <a:r>
              <a:rPr lang="en-GB" sz="2000"/>
              <a:t>Critical infrastructure</a:t>
            </a:r>
          </a:p>
        </p:txBody>
      </p:sp>
      <p:sp>
        <p:nvSpPr>
          <p:cNvPr id="14" name="TextBox 13">
            <a:extLst>
              <a:ext uri="{FF2B5EF4-FFF2-40B4-BE49-F238E27FC236}">
                <a16:creationId xmlns:a16="http://schemas.microsoft.com/office/drawing/2014/main" id="{0ED59CD2-410D-ACAD-EDFA-097960330416}"/>
              </a:ext>
            </a:extLst>
          </p:cNvPr>
          <p:cNvSpPr txBox="1"/>
          <p:nvPr/>
        </p:nvSpPr>
        <p:spPr>
          <a:xfrm>
            <a:off x="5743492" y="1534603"/>
            <a:ext cx="2071315" cy="489005"/>
          </a:xfrm>
          <a:prstGeom prst="rect">
            <a:avLst/>
          </a:prstGeom>
          <a:noFill/>
        </p:spPr>
        <p:txBody>
          <a:bodyPr wrap="square" lIns="0" tIns="0" rIns="0" bIns="0" rtlCol="0">
            <a:noAutofit/>
          </a:bodyPr>
          <a:lstStyle/>
          <a:p>
            <a:pPr>
              <a:lnSpc>
                <a:spcPct val="90000"/>
              </a:lnSpc>
            </a:pPr>
            <a:r>
              <a:rPr lang="en-GB" sz="2000"/>
              <a:t>Digital manufacturing</a:t>
            </a:r>
            <a:r>
              <a:rPr lang="en-GB" sz="1600"/>
              <a:t> (including AI safety)</a:t>
            </a:r>
          </a:p>
        </p:txBody>
      </p:sp>
      <p:sp>
        <p:nvSpPr>
          <p:cNvPr id="15" name="TextBox 14">
            <a:extLst>
              <a:ext uri="{FF2B5EF4-FFF2-40B4-BE49-F238E27FC236}">
                <a16:creationId xmlns:a16="http://schemas.microsoft.com/office/drawing/2014/main" id="{F143D091-5AD8-4B00-9C1A-BE59295C9A1E}"/>
              </a:ext>
            </a:extLst>
          </p:cNvPr>
          <p:cNvSpPr txBox="1"/>
          <p:nvPr/>
        </p:nvSpPr>
        <p:spPr>
          <a:xfrm>
            <a:off x="5743492" y="3429057"/>
            <a:ext cx="2071315" cy="489005"/>
          </a:xfrm>
          <a:prstGeom prst="rect">
            <a:avLst/>
          </a:prstGeom>
          <a:noFill/>
        </p:spPr>
        <p:txBody>
          <a:bodyPr wrap="square" lIns="0" tIns="0" rIns="0" bIns="0" rtlCol="0">
            <a:noAutofit/>
          </a:bodyPr>
          <a:lstStyle/>
          <a:p>
            <a:pPr>
              <a:lnSpc>
                <a:spcPct val="90000"/>
              </a:lnSpc>
            </a:pPr>
            <a:r>
              <a:rPr lang="en-GB" sz="2000"/>
              <a:t>Humanities and DCE</a:t>
            </a:r>
          </a:p>
        </p:txBody>
      </p:sp>
      <p:pic>
        <p:nvPicPr>
          <p:cNvPr id="19" name="Graphic 18" descr="Tug boat outline">
            <a:extLst>
              <a:ext uri="{FF2B5EF4-FFF2-40B4-BE49-F238E27FC236}">
                <a16:creationId xmlns:a16="http://schemas.microsoft.com/office/drawing/2014/main" id="{C5990273-5DFD-E9B3-20D7-160533A5C8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172" y="1458567"/>
            <a:ext cx="914400" cy="914400"/>
          </a:xfrm>
          <a:prstGeom prst="rect">
            <a:avLst/>
          </a:prstGeom>
        </p:spPr>
      </p:pic>
      <p:pic>
        <p:nvPicPr>
          <p:cNvPr id="21" name="Graphic 20" descr="Factory outline">
            <a:extLst>
              <a:ext uri="{FF2B5EF4-FFF2-40B4-BE49-F238E27FC236}">
                <a16:creationId xmlns:a16="http://schemas.microsoft.com/office/drawing/2014/main" id="{F71BBB2A-D2C1-E870-24B2-A0C4E8081C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7172" y="1380214"/>
            <a:ext cx="914400" cy="914400"/>
          </a:xfrm>
          <a:prstGeom prst="rect">
            <a:avLst/>
          </a:prstGeom>
        </p:spPr>
      </p:pic>
      <p:pic>
        <p:nvPicPr>
          <p:cNvPr id="23" name="Graphic 22" descr="Atom outline">
            <a:extLst>
              <a:ext uri="{FF2B5EF4-FFF2-40B4-BE49-F238E27FC236}">
                <a16:creationId xmlns:a16="http://schemas.microsoft.com/office/drawing/2014/main" id="{25DCE897-B457-EEBF-1EE8-5F9ADFD6EE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172" y="3350978"/>
            <a:ext cx="914400" cy="914400"/>
          </a:xfrm>
          <a:prstGeom prst="rect">
            <a:avLst/>
          </a:prstGeom>
        </p:spPr>
      </p:pic>
      <p:pic>
        <p:nvPicPr>
          <p:cNvPr id="25" name="Graphic 24" descr="Agriculture outline">
            <a:extLst>
              <a:ext uri="{FF2B5EF4-FFF2-40B4-BE49-F238E27FC236}">
                <a16:creationId xmlns:a16="http://schemas.microsoft.com/office/drawing/2014/main" id="{162B0FD1-3F7C-9AD2-F7A4-240CAB51C1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07172" y="3251587"/>
            <a:ext cx="914400" cy="914400"/>
          </a:xfrm>
          <a:prstGeom prst="rect">
            <a:avLst/>
          </a:prstGeom>
        </p:spPr>
      </p:pic>
    </p:spTree>
    <p:extLst>
      <p:ext uri="{BB962C8B-B14F-4D97-AF65-F5344CB8AC3E}">
        <p14:creationId xmlns:p14="http://schemas.microsoft.com/office/powerpoint/2010/main" val="1845286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31799" y="702659"/>
            <a:ext cx="3921125" cy="545115"/>
          </a:xfrm>
        </p:spPr>
        <p:txBody>
          <a:bodyPr anchor="t">
            <a:normAutofit/>
          </a:bodyPr>
          <a:lstStyle/>
          <a:p>
            <a:r>
              <a:rPr lang="en-GB"/>
              <a:t>Ocean Safety</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3921124" cy="3028949"/>
          </a:xfrm>
        </p:spPr>
        <p:txBody>
          <a:bodyPr anchor="t">
            <a:normAutofit/>
          </a:bodyPr>
          <a:lstStyle/>
          <a:p>
            <a:pPr>
              <a:lnSpc>
                <a:spcPct val="90000"/>
              </a:lnSpc>
            </a:pPr>
            <a:r>
              <a:rPr lang="en-GB" sz="1500"/>
              <a:t>Developed in 2020 through a workshop to launch the Turing Marine and Maritime Group</a:t>
            </a:r>
          </a:p>
          <a:p>
            <a:pPr>
              <a:lnSpc>
                <a:spcPct val="90000"/>
              </a:lnSpc>
            </a:pPr>
            <a:r>
              <a:rPr lang="en-GB" sz="1500"/>
              <a:t>AI/ML tools needed to deal with issues such as decarbonisation, security, increasing quantities of trade and safety when scaling up shipbuilding</a:t>
            </a:r>
          </a:p>
          <a:p>
            <a:pPr lvl="1">
              <a:lnSpc>
                <a:spcPct val="90000"/>
              </a:lnSpc>
            </a:pPr>
            <a:r>
              <a:rPr lang="en-GB" sz="1500"/>
              <a:t>M&amp;M requires distinct tools due to a range of challenges unique to the sector inc. equipment lifespan, lack of data, and an unpredictable operating environment</a:t>
            </a:r>
          </a:p>
        </p:txBody>
      </p:sp>
      <p:pic>
        <p:nvPicPr>
          <p:cNvPr id="8" name="Picture Placeholder 7">
            <a:extLst>
              <a:ext uri="{FF2B5EF4-FFF2-40B4-BE49-F238E27FC236}">
                <a16:creationId xmlns:a16="http://schemas.microsoft.com/office/drawing/2014/main" id="{56093259-D1CE-FB21-13D5-AAEDDDD3EB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417" r="14417"/>
          <a:stretch/>
        </p:blipFill>
        <p:spPr>
          <a:xfrm>
            <a:off x="5251450" y="702659"/>
            <a:ext cx="3892550" cy="3640740"/>
          </a:xfrm>
          <a:noFill/>
        </p:spPr>
      </p:pic>
    </p:spTree>
    <p:extLst>
      <p:ext uri="{BB962C8B-B14F-4D97-AF65-F5344CB8AC3E}">
        <p14:creationId xmlns:p14="http://schemas.microsoft.com/office/powerpoint/2010/main" val="319287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791075" y="682940"/>
            <a:ext cx="3921125" cy="545115"/>
          </a:xfrm>
        </p:spPr>
        <p:txBody>
          <a:bodyPr anchor="t">
            <a:normAutofit/>
          </a:bodyPr>
          <a:lstStyle/>
          <a:p>
            <a:pPr>
              <a:lnSpc>
                <a:spcPct val="90000"/>
              </a:lnSpc>
            </a:pPr>
            <a:r>
              <a:rPr lang="en-GB"/>
              <a:t>Critical infrastructure</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791076" y="1294731"/>
            <a:ext cx="3921124" cy="3048668"/>
          </a:xfrm>
        </p:spPr>
        <p:txBody>
          <a:bodyPr anchor="t">
            <a:normAutofit/>
          </a:bodyPr>
          <a:lstStyle/>
          <a:p>
            <a:pPr marL="287655" indent="-287655">
              <a:lnSpc>
                <a:spcPct val="90000"/>
              </a:lnSpc>
            </a:pPr>
            <a:r>
              <a:rPr lang="en-GB" sz="1500"/>
              <a:t>In partnership with the ANRC (University of Strathclyde) </a:t>
            </a:r>
          </a:p>
          <a:p>
            <a:pPr marL="287655" indent="-287655">
              <a:lnSpc>
                <a:spcPct val="90000"/>
              </a:lnSpc>
            </a:pPr>
            <a:r>
              <a:rPr lang="en-GB" sz="1500"/>
              <a:t>O</a:t>
            </a:r>
            <a:r>
              <a:rPr lang="en-GB" sz="1500">
                <a:effectLst/>
              </a:rPr>
              <a:t>ptions for implementing Human-In-The Loop (HITL) AI solutions, so as to support human decision making </a:t>
            </a:r>
          </a:p>
          <a:p>
            <a:pPr marL="287655" indent="-287655">
              <a:lnSpc>
                <a:spcPct val="90000"/>
              </a:lnSpc>
            </a:pPr>
            <a:r>
              <a:rPr lang="en-GB" sz="1500"/>
              <a:t>Collaboration has already </a:t>
            </a:r>
            <a:r>
              <a:rPr lang="en-GB" sz="1500">
                <a:effectLst/>
              </a:rPr>
              <a:t>developed capabilities in predictive analytics for nuclear assets</a:t>
            </a:r>
          </a:p>
          <a:p>
            <a:pPr marL="287655" indent="-287655">
              <a:lnSpc>
                <a:spcPct val="90000"/>
              </a:lnSpc>
            </a:pPr>
            <a:r>
              <a:rPr lang="en-GB" sz="1500">
                <a:effectLst/>
              </a:rPr>
              <a:t>Use-case for Digital Twins across a number of areas, from construction through to decommissioning</a:t>
            </a:r>
          </a:p>
        </p:txBody>
      </p:sp>
      <p:pic>
        <p:nvPicPr>
          <p:cNvPr id="8" name="Picture Placeholder 7">
            <a:extLst>
              <a:ext uri="{FF2B5EF4-FFF2-40B4-BE49-F238E27FC236}">
                <a16:creationId xmlns:a16="http://schemas.microsoft.com/office/drawing/2014/main" id="{56093259-D1CE-FB21-13D5-AAEDDDD3EB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403" r="8403"/>
          <a:stretch/>
        </p:blipFill>
        <p:spPr>
          <a:xfrm>
            <a:off x="20" y="702659"/>
            <a:ext cx="3892530" cy="3640740"/>
          </a:xfrm>
          <a:noFill/>
        </p:spPr>
      </p:pic>
    </p:spTree>
    <p:extLst>
      <p:ext uri="{BB962C8B-B14F-4D97-AF65-F5344CB8AC3E}">
        <p14:creationId xmlns:p14="http://schemas.microsoft.com/office/powerpoint/2010/main" val="258737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13"/>
          </p:nvPr>
        </p:nvSpPr>
        <p:spPr>
          <a:xfrm>
            <a:off x="431799" y="702659"/>
            <a:ext cx="3921125" cy="545115"/>
          </a:xfrm>
        </p:spPr>
        <p:txBody>
          <a:bodyPr anchor="t">
            <a:normAutofit/>
          </a:bodyPr>
          <a:lstStyle/>
          <a:p>
            <a:r>
              <a:rPr lang="en-GB"/>
              <a:t>Digital manufacturing</a:t>
            </a:r>
          </a:p>
        </p:txBody>
      </p:sp>
      <p:sp>
        <p:nvSpPr>
          <p:cNvPr id="5" name="Text Placeholder 4">
            <a:extLst>
              <a:ext uri="{FF2B5EF4-FFF2-40B4-BE49-F238E27FC236}">
                <a16:creationId xmlns:a16="http://schemas.microsoft.com/office/drawing/2014/main" id="{BF832E8E-E4B7-4C69-8D45-E96FF14C99DC}"/>
              </a:ext>
            </a:extLst>
          </p:cNvPr>
          <p:cNvSpPr>
            <a:spLocks noGrp="1"/>
          </p:cNvSpPr>
          <p:nvPr>
            <p:ph type="body" sz="quarter" idx="11"/>
          </p:nvPr>
        </p:nvSpPr>
        <p:spPr>
          <a:xfrm>
            <a:off x="431800" y="1314449"/>
            <a:ext cx="3921124" cy="3028949"/>
          </a:xfrm>
        </p:spPr>
        <p:txBody>
          <a:bodyPr anchor="t">
            <a:normAutofit/>
          </a:bodyPr>
          <a:lstStyle/>
          <a:p>
            <a:pPr marL="287655" indent="-287655">
              <a:lnSpc>
                <a:spcPct val="90000"/>
              </a:lnSpc>
            </a:pPr>
            <a:r>
              <a:rPr lang="en-GB" sz="2000"/>
              <a:t>In partnership with the AMRC (University of Sheffield) </a:t>
            </a:r>
          </a:p>
          <a:p>
            <a:pPr marL="287655" indent="-287655">
              <a:lnSpc>
                <a:spcPct val="90000"/>
              </a:lnSpc>
            </a:pPr>
            <a:r>
              <a:rPr lang="en-GB" sz="2000"/>
              <a:t>High number of injuries that could potentially be avoided using AI/ML</a:t>
            </a:r>
          </a:p>
          <a:p>
            <a:pPr marL="287655" indent="-287655">
              <a:lnSpc>
                <a:spcPct val="90000"/>
              </a:lnSpc>
            </a:pPr>
            <a:r>
              <a:rPr lang="en-GB" sz="2000">
                <a:effectLst/>
              </a:rPr>
              <a:t>Looking towards AI to assist in the recognition, avoidance and prediction of potential health and safety risks</a:t>
            </a:r>
            <a:endParaRPr lang="en-GB" sz="2000"/>
          </a:p>
          <a:p>
            <a:pPr marL="287655" indent="-287655">
              <a:lnSpc>
                <a:spcPct val="90000"/>
              </a:lnSpc>
            </a:pPr>
            <a:endParaRPr lang="en-GB" sz="2000"/>
          </a:p>
        </p:txBody>
      </p:sp>
      <p:pic>
        <p:nvPicPr>
          <p:cNvPr id="8" name="Picture Placeholder 7">
            <a:extLst>
              <a:ext uri="{FF2B5EF4-FFF2-40B4-BE49-F238E27FC236}">
                <a16:creationId xmlns:a16="http://schemas.microsoft.com/office/drawing/2014/main" id="{56093259-D1CE-FB21-13D5-AAEDDDD3EB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333" r="14333"/>
          <a:stretch/>
        </p:blipFill>
        <p:spPr>
          <a:xfrm>
            <a:off x="5251450" y="702659"/>
            <a:ext cx="3892550" cy="3640740"/>
          </a:xfrm>
          <a:noFill/>
        </p:spPr>
      </p:pic>
    </p:spTree>
    <p:extLst>
      <p:ext uri="{BB962C8B-B14F-4D97-AF65-F5344CB8AC3E}">
        <p14:creationId xmlns:p14="http://schemas.microsoft.com/office/powerpoint/2010/main" val="133428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D3D91A0-38E7-D8AF-CB75-89867A319811}"/>
              </a:ext>
            </a:extLst>
          </p:cNvPr>
          <p:cNvSpPr>
            <a:spLocks noGrp="1"/>
          </p:cNvSpPr>
          <p:nvPr>
            <p:ph type="body" sz="quarter" idx="13"/>
          </p:nvPr>
        </p:nvSpPr>
        <p:spPr/>
        <p:txBody>
          <a:bodyPr/>
          <a:lstStyle/>
          <a:p>
            <a:r>
              <a:rPr lang="en-US"/>
              <a:t>Humanities and DCE</a:t>
            </a:r>
            <a:endParaRPr lang="en-GB"/>
          </a:p>
        </p:txBody>
      </p:sp>
      <p:sp>
        <p:nvSpPr>
          <p:cNvPr id="6" name="Text Placeholder 5">
            <a:extLst>
              <a:ext uri="{FF2B5EF4-FFF2-40B4-BE49-F238E27FC236}">
                <a16:creationId xmlns:a16="http://schemas.microsoft.com/office/drawing/2014/main" id="{33FD2BA5-9637-8C29-44F2-77346713D5F0}"/>
              </a:ext>
            </a:extLst>
          </p:cNvPr>
          <p:cNvSpPr>
            <a:spLocks noGrp="1"/>
          </p:cNvSpPr>
          <p:nvPr>
            <p:ph type="body" sz="quarter" idx="11"/>
          </p:nvPr>
        </p:nvSpPr>
        <p:spPr/>
        <p:txBody>
          <a:bodyPr/>
          <a:lstStyle/>
          <a:p>
            <a:r>
              <a:rPr lang="en-US" sz="1600"/>
              <a:t>DCE community understanding the values and methods of arts, humanities and social sciences research</a:t>
            </a:r>
          </a:p>
          <a:p>
            <a:r>
              <a:rPr lang="en-GB" sz="1600"/>
              <a:t>How does DCE affect the world in the broader context – social, economic, political, ethical?</a:t>
            </a:r>
          </a:p>
          <a:p>
            <a:r>
              <a:rPr lang="en-GB" sz="1600"/>
              <a:t>Developing radical interdisciplinary methods for sharing and producing data between communities</a:t>
            </a:r>
          </a:p>
        </p:txBody>
      </p:sp>
      <p:pic>
        <p:nvPicPr>
          <p:cNvPr id="9" name="Picture Placeholder 8" descr="Aerial view of a lake&#10;&#10;Description automatically generated">
            <a:extLst>
              <a:ext uri="{FF2B5EF4-FFF2-40B4-BE49-F238E27FC236}">
                <a16:creationId xmlns:a16="http://schemas.microsoft.com/office/drawing/2014/main" id="{FEBD5B52-D1FE-3FE3-7861-54075531AE1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242" b="3242"/>
          <a:stretch>
            <a:fillRect/>
          </a:stretch>
        </p:blipFill>
        <p:spPr/>
      </p:pic>
    </p:spTree>
    <p:extLst>
      <p:ext uri="{BB962C8B-B14F-4D97-AF65-F5344CB8AC3E}">
        <p14:creationId xmlns:p14="http://schemas.microsoft.com/office/powerpoint/2010/main" val="261710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3F3AC-190D-A3B3-B685-05386CC7382F}"/>
              </a:ext>
            </a:extLst>
          </p:cNvPr>
          <p:cNvSpPr>
            <a:spLocks noGrp="1"/>
          </p:cNvSpPr>
          <p:nvPr>
            <p:ph type="body" sz="quarter" idx="13"/>
          </p:nvPr>
        </p:nvSpPr>
        <p:spPr/>
        <p:txBody>
          <a:bodyPr/>
          <a:lstStyle/>
          <a:p>
            <a:r>
              <a:rPr lang="en-US"/>
              <a:t>Splunk Centre for Foundational DCE</a:t>
            </a:r>
            <a:endParaRPr lang="en-GB"/>
          </a:p>
        </p:txBody>
      </p:sp>
      <p:sp>
        <p:nvSpPr>
          <p:cNvPr id="3" name="Text Placeholder 2">
            <a:extLst>
              <a:ext uri="{FF2B5EF4-FFF2-40B4-BE49-F238E27FC236}">
                <a16:creationId xmlns:a16="http://schemas.microsoft.com/office/drawing/2014/main" id="{9A148A45-B488-E053-DC58-ED8959A215E4}"/>
              </a:ext>
            </a:extLst>
          </p:cNvPr>
          <p:cNvSpPr>
            <a:spLocks noGrp="1"/>
          </p:cNvSpPr>
          <p:nvPr>
            <p:ph type="body" sz="quarter" idx="11"/>
          </p:nvPr>
        </p:nvSpPr>
        <p:spPr>
          <a:xfrm>
            <a:off x="431799" y="1651923"/>
            <a:ext cx="3921124" cy="2788918"/>
          </a:xfrm>
        </p:spPr>
        <p:txBody>
          <a:bodyPr/>
          <a:lstStyle/>
          <a:p>
            <a:pPr>
              <a:buFontTx/>
              <a:buChar char="-"/>
            </a:pPr>
            <a:r>
              <a:rPr lang="en-US"/>
              <a:t>‘</a:t>
            </a:r>
            <a:r>
              <a:rPr lang="en-US" sz="2000"/>
              <a:t>Develop an AI Data Engineer’</a:t>
            </a:r>
          </a:p>
          <a:p>
            <a:pPr>
              <a:buFontTx/>
              <a:buChar char="-"/>
            </a:pPr>
            <a:r>
              <a:rPr lang="en-US" sz="2000"/>
              <a:t>Provide foundational research to future proof DCE</a:t>
            </a:r>
          </a:p>
          <a:p>
            <a:pPr>
              <a:buFontTx/>
              <a:buChar char="-"/>
            </a:pPr>
            <a:r>
              <a:rPr lang="en-US" sz="2000"/>
              <a:t>Focus on reinforcement learning/multi-agent model</a:t>
            </a:r>
          </a:p>
          <a:p>
            <a:pPr>
              <a:buFontTx/>
              <a:buChar char="-"/>
            </a:pPr>
            <a:r>
              <a:rPr lang="en-US" sz="2000"/>
              <a:t>Initial intake 3x PDRAs for 3- year contracts</a:t>
            </a:r>
            <a:endParaRPr lang="en-GB"/>
          </a:p>
        </p:txBody>
      </p:sp>
      <p:pic>
        <p:nvPicPr>
          <p:cNvPr id="6" name="Picture Placeholder 5" descr="A person writing on a glass board&#10;&#10;Description automatically generated">
            <a:extLst>
              <a:ext uri="{FF2B5EF4-FFF2-40B4-BE49-F238E27FC236}">
                <a16:creationId xmlns:a16="http://schemas.microsoft.com/office/drawing/2014/main" id="{7EB2CF29-1DC8-0ADE-6934-79A4DB2194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900" r="9900"/>
          <a:stretch>
            <a:fillRect/>
          </a:stretch>
        </p:blipFill>
        <p:spPr/>
      </p:pic>
    </p:spTree>
    <p:extLst>
      <p:ext uri="{BB962C8B-B14F-4D97-AF65-F5344CB8AC3E}">
        <p14:creationId xmlns:p14="http://schemas.microsoft.com/office/powerpoint/2010/main" val="21931812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3317547-EBCF-F406-074B-5A572D082647}"/>
              </a:ext>
            </a:extLst>
          </p:cNvPr>
          <p:cNvSpPr>
            <a:spLocks noGrp="1"/>
          </p:cNvSpPr>
          <p:nvPr>
            <p:ph type="body" sz="quarter" idx="13"/>
          </p:nvPr>
        </p:nvSpPr>
        <p:spPr/>
        <p:txBody>
          <a:bodyPr/>
          <a:lstStyle/>
          <a:p>
            <a:r>
              <a:rPr lang="en-US" sz="2400"/>
              <a:t>Data-Centric Engineering at the Turing</a:t>
            </a:r>
            <a:endParaRPr lang="en-GB" sz="2400"/>
          </a:p>
        </p:txBody>
      </p:sp>
      <p:pic>
        <p:nvPicPr>
          <p:cNvPr id="4" name="Picture Placeholder 3" descr="A close-up of a metal surface&#10;&#10;Description automatically generated">
            <a:extLst>
              <a:ext uri="{FF2B5EF4-FFF2-40B4-BE49-F238E27FC236}">
                <a16:creationId xmlns:a16="http://schemas.microsoft.com/office/drawing/2014/main" id="{7E6C2688-8C93-C7D5-9F0E-B332EEF920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411" r="14411"/>
          <a:stretch>
            <a:fillRect/>
          </a:stretch>
        </p:blipFill>
        <p:spPr/>
      </p:pic>
      <p:sp>
        <p:nvSpPr>
          <p:cNvPr id="5" name="Text Placeholder 4">
            <a:extLst>
              <a:ext uri="{FF2B5EF4-FFF2-40B4-BE49-F238E27FC236}">
                <a16:creationId xmlns:a16="http://schemas.microsoft.com/office/drawing/2014/main" id="{345E61DF-F4A6-DD0C-3B44-E49463387AC3}"/>
              </a:ext>
            </a:extLst>
          </p:cNvPr>
          <p:cNvSpPr>
            <a:spLocks noGrp="1"/>
          </p:cNvSpPr>
          <p:nvPr>
            <p:ph type="body" sz="quarter" idx="12"/>
          </p:nvPr>
        </p:nvSpPr>
        <p:spPr>
          <a:xfrm>
            <a:off x="4791074" y="1501465"/>
            <a:ext cx="3921125" cy="3048668"/>
          </a:xfrm>
        </p:spPr>
        <p:txBody>
          <a:bodyPr/>
          <a:lstStyle/>
          <a:p>
            <a:r>
              <a:rPr lang="en-GB" sz="2000" b="0">
                <a:solidFill>
                  <a:srgbClr val="FFFFFF"/>
                </a:solidFill>
                <a:effectLst/>
                <a:latin typeface="Neue Haas Unica Pro"/>
              </a:rPr>
              <a:t>LRF ‘Foresight review of big data’ (2015)</a:t>
            </a:r>
          </a:p>
          <a:p>
            <a:r>
              <a:rPr lang="en-GB" sz="2000" b="0">
                <a:solidFill>
                  <a:srgbClr val="FFFFFF"/>
                </a:solidFill>
                <a:effectLst/>
                <a:latin typeface="Neue Haas Unica Pro"/>
              </a:rPr>
              <a:t>DCE programme launched in 2015 in partnership with the Lloyd’s Register Foundation initia</a:t>
            </a:r>
            <a:r>
              <a:rPr lang="en-GB" sz="2000">
                <a:solidFill>
                  <a:srgbClr val="FFFFFF"/>
                </a:solidFill>
                <a:latin typeface="Neue Haas Unica Pro"/>
              </a:rPr>
              <a:t>l £10M support</a:t>
            </a:r>
          </a:p>
          <a:p>
            <a:r>
              <a:rPr lang="en-GB" sz="2000">
                <a:solidFill>
                  <a:srgbClr val="FFFFFF"/>
                </a:solidFill>
                <a:latin typeface="Neue Haas Unica Pro"/>
              </a:rPr>
              <a:t>Aim: formalise data-centric engineering as a discipline in its own right</a:t>
            </a:r>
            <a:br>
              <a:rPr lang="en-GB" sz="2000" b="0">
                <a:solidFill>
                  <a:srgbClr val="FFFFFF"/>
                </a:solidFill>
                <a:effectLst/>
                <a:latin typeface="Neue Haas Unica Pro"/>
              </a:rPr>
            </a:br>
            <a:endParaRPr lang="en-GB" sz="2000"/>
          </a:p>
        </p:txBody>
      </p:sp>
    </p:spTree>
    <p:extLst>
      <p:ext uri="{BB962C8B-B14F-4D97-AF65-F5344CB8AC3E}">
        <p14:creationId xmlns:p14="http://schemas.microsoft.com/office/powerpoint/2010/main" val="12760953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B4A4B0-D834-1366-13D4-B1674C0368BB}"/>
              </a:ext>
            </a:extLst>
          </p:cNvPr>
          <p:cNvSpPr>
            <a:spLocks noGrp="1"/>
          </p:cNvSpPr>
          <p:nvPr>
            <p:ph type="body" sz="quarter" idx="13"/>
          </p:nvPr>
        </p:nvSpPr>
        <p:spPr/>
        <p:txBody>
          <a:bodyPr/>
          <a:lstStyle/>
          <a:p>
            <a:pPr marL="0" indent="0">
              <a:buNone/>
            </a:pPr>
            <a:r>
              <a:rPr lang="en-US" err="1"/>
              <a:t>ADViCE</a:t>
            </a:r>
            <a:endParaRPr lang="en-US"/>
          </a:p>
          <a:p>
            <a:pPr>
              <a:spcAft>
                <a:spcPts val="0"/>
              </a:spcAft>
              <a:buFontTx/>
              <a:buChar char="-"/>
            </a:pPr>
            <a:r>
              <a:rPr lang="en-US" sz="1200"/>
              <a:t>DESNZ</a:t>
            </a:r>
          </a:p>
          <a:p>
            <a:pPr>
              <a:spcAft>
                <a:spcPts val="0"/>
              </a:spcAft>
              <a:buFontTx/>
              <a:buChar char="-"/>
            </a:pPr>
            <a:r>
              <a:rPr lang="en-US" sz="1200"/>
              <a:t>AI innovation for </a:t>
            </a:r>
            <a:r>
              <a:rPr lang="en-US" sz="1200" err="1"/>
              <a:t>decarbonisation’s</a:t>
            </a:r>
            <a:r>
              <a:rPr lang="en-US" sz="1200"/>
              <a:t> virtual </a:t>
            </a:r>
            <a:r>
              <a:rPr lang="en-US" sz="1200" err="1"/>
              <a:t>centre</a:t>
            </a:r>
            <a:r>
              <a:rPr lang="en-US" sz="1200"/>
              <a:t> of excellence</a:t>
            </a:r>
          </a:p>
          <a:p>
            <a:pPr>
              <a:spcAft>
                <a:spcPts val="0"/>
              </a:spcAft>
              <a:buFontTx/>
              <a:buChar char="-"/>
            </a:pPr>
            <a:r>
              <a:rPr lang="en-US" sz="1200"/>
              <a:t>£500k (£150k to DCE)</a:t>
            </a:r>
          </a:p>
          <a:p>
            <a:pPr>
              <a:spcAft>
                <a:spcPts val="0"/>
              </a:spcAft>
              <a:buFontTx/>
              <a:buChar char="-"/>
            </a:pPr>
            <a:r>
              <a:rPr lang="en-US" sz="1200"/>
              <a:t>Aim: fostering collaboration between stakeholders in AI/tech and energy/climate sectors</a:t>
            </a:r>
            <a:endParaRPr lang="en-GB" sz="1200"/>
          </a:p>
        </p:txBody>
      </p:sp>
      <p:sp>
        <p:nvSpPr>
          <p:cNvPr id="2" name="Text Placeholder 1">
            <a:extLst>
              <a:ext uri="{FF2B5EF4-FFF2-40B4-BE49-F238E27FC236}">
                <a16:creationId xmlns:a16="http://schemas.microsoft.com/office/drawing/2014/main" id="{2659305F-9D51-92F6-50C8-186E36C42EF7}"/>
              </a:ext>
            </a:extLst>
          </p:cNvPr>
          <p:cNvSpPr>
            <a:spLocks noGrp="1"/>
          </p:cNvSpPr>
          <p:nvPr>
            <p:ph type="body" sz="quarter" idx="14"/>
          </p:nvPr>
        </p:nvSpPr>
        <p:spPr/>
        <p:txBody>
          <a:bodyPr/>
          <a:lstStyle/>
          <a:p>
            <a:pPr marL="0" indent="0">
              <a:buNone/>
            </a:pPr>
            <a:r>
              <a:rPr lang="en-US"/>
              <a:t>Short straits digital twin</a:t>
            </a:r>
          </a:p>
          <a:p>
            <a:pPr>
              <a:spcAft>
                <a:spcPts val="0"/>
              </a:spcAft>
              <a:buFontTx/>
              <a:buChar char="-"/>
            </a:pPr>
            <a:r>
              <a:rPr lang="en-US" sz="1200" err="1"/>
              <a:t>DfT</a:t>
            </a:r>
            <a:endParaRPr lang="en-US" sz="1200"/>
          </a:p>
          <a:p>
            <a:pPr>
              <a:spcAft>
                <a:spcPts val="0"/>
              </a:spcAft>
              <a:buFontTx/>
              <a:buChar char="-"/>
            </a:pPr>
            <a:r>
              <a:rPr lang="en-US" sz="1200"/>
              <a:t>£500k (£180k to DCE)</a:t>
            </a:r>
          </a:p>
          <a:p>
            <a:pPr>
              <a:spcAft>
                <a:spcPts val="0"/>
              </a:spcAft>
              <a:buFontTx/>
              <a:buChar char="-"/>
            </a:pPr>
            <a:r>
              <a:rPr lang="en-US" sz="1200"/>
              <a:t>Aim: Inform </a:t>
            </a:r>
            <a:r>
              <a:rPr lang="en-US" sz="1200" err="1"/>
              <a:t>DfT</a:t>
            </a:r>
            <a:r>
              <a:rPr lang="en-US" sz="1200"/>
              <a:t> of potential traffic and logistics issues Port of Dover/English Channel</a:t>
            </a:r>
          </a:p>
        </p:txBody>
      </p:sp>
      <p:pic>
        <p:nvPicPr>
          <p:cNvPr id="21" name="Picture Placeholder 20" descr="A group of wind turbines in the ocean&#10;&#10;Description automatically generated">
            <a:extLst>
              <a:ext uri="{FF2B5EF4-FFF2-40B4-BE49-F238E27FC236}">
                <a16:creationId xmlns:a16="http://schemas.microsoft.com/office/drawing/2014/main" id="{E4B9DC5D-E5BF-CE3A-A43E-2FA50652189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71" r="1771"/>
          <a:stretch>
            <a:fillRect/>
          </a:stretch>
        </p:blipFill>
        <p:spPr/>
      </p:pic>
      <p:pic>
        <p:nvPicPr>
          <p:cNvPr id="13" name="Picture Placeholder 12" descr="A close-up of a light switch&#10;&#10;Description automatically generated">
            <a:extLst>
              <a:ext uri="{FF2B5EF4-FFF2-40B4-BE49-F238E27FC236}">
                <a16:creationId xmlns:a16="http://schemas.microsoft.com/office/drawing/2014/main" id="{A9A3E516-2932-ED07-03DD-2B52B20F26A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44" r="344"/>
          <a:stretch>
            <a:fillRect/>
          </a:stretch>
        </p:blipFill>
        <p:spPr/>
      </p:pic>
      <p:pic>
        <p:nvPicPr>
          <p:cNvPr id="15" name="Picture Placeholder 14" descr="A white cliffs and blue water&#10;&#10;Description automatically generated">
            <a:extLst>
              <a:ext uri="{FF2B5EF4-FFF2-40B4-BE49-F238E27FC236}">
                <a16:creationId xmlns:a16="http://schemas.microsoft.com/office/drawing/2014/main" id="{D1A0D056-0253-25CF-0E86-82C8F994272C}"/>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3132" b="23132"/>
          <a:stretch>
            <a:fillRect/>
          </a:stretch>
        </p:blipFill>
        <p:spPr/>
      </p:pic>
      <p:sp>
        <p:nvSpPr>
          <p:cNvPr id="10" name="Text Placeholder 8">
            <a:extLst>
              <a:ext uri="{FF2B5EF4-FFF2-40B4-BE49-F238E27FC236}">
                <a16:creationId xmlns:a16="http://schemas.microsoft.com/office/drawing/2014/main" id="{8119F191-2693-0830-137E-3E0F0B1817D8}"/>
              </a:ext>
            </a:extLst>
          </p:cNvPr>
          <p:cNvSpPr txBox="1">
            <a:spLocks/>
          </p:cNvSpPr>
          <p:nvPr/>
        </p:nvSpPr>
        <p:spPr>
          <a:xfrm>
            <a:off x="431325" y="3126258"/>
            <a:ext cx="2520950" cy="701302"/>
          </a:xfrm>
          <a:prstGeom prst="rect">
            <a:avLst/>
          </a:prstGeom>
        </p:spPr>
        <p:txBody>
          <a:bodyPr vert="horz" lIns="0" tIns="0" rIns="0" bIns="0" rtlCol="0" anchor="t" anchorCtr="0">
            <a:noAutofit/>
          </a:bodyPr>
          <a:lstStyle>
            <a:lvl1pPr marL="288000" marR="0" indent="-288000" algn="l" defTabSz="914400" rtl="0" eaLnBrk="0" fontAlgn="base" latinLnBrk="0" hangingPunct="0">
              <a:lnSpc>
                <a:spcPct val="100000"/>
              </a:lnSpc>
              <a:spcBef>
                <a:spcPct val="0"/>
              </a:spcBef>
              <a:spcAft>
                <a:spcPts val="500"/>
              </a:spcAft>
              <a:buClrTx/>
              <a:buSzTx/>
              <a:buFontTx/>
              <a:buChar char="–"/>
              <a:tabLst/>
              <a:defRPr sz="1800"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Tx/>
              <a:buNone/>
            </a:pPr>
            <a:r>
              <a:rPr lang="en-US" err="1"/>
              <a:t>CETaS</a:t>
            </a:r>
            <a:endParaRPr lang="en-US"/>
          </a:p>
          <a:p>
            <a:pPr>
              <a:spcAft>
                <a:spcPts val="0"/>
              </a:spcAft>
              <a:buFontTx/>
              <a:buChar char="-"/>
            </a:pPr>
            <a:r>
              <a:rPr lang="en-US" sz="1200"/>
              <a:t>Center for Emerging Technology and Security</a:t>
            </a:r>
          </a:p>
          <a:p>
            <a:pPr>
              <a:spcAft>
                <a:spcPts val="0"/>
              </a:spcAft>
              <a:buFontTx/>
              <a:buChar char="-"/>
            </a:pPr>
            <a:r>
              <a:rPr lang="en-US" sz="1200"/>
              <a:t>Cybersecurity attacks on renewable energy devices</a:t>
            </a:r>
          </a:p>
          <a:p>
            <a:pPr>
              <a:spcAft>
                <a:spcPts val="0"/>
              </a:spcAft>
              <a:buFontTx/>
              <a:buChar char="-"/>
            </a:pPr>
            <a:r>
              <a:rPr lang="en-US" sz="1200"/>
              <a:t>Enhancing the resilience of coastal bases, </a:t>
            </a:r>
            <a:r>
              <a:rPr lang="en-US" sz="1200" err="1"/>
              <a:t>defence</a:t>
            </a:r>
            <a:r>
              <a:rPr lang="en-US" sz="1200"/>
              <a:t> and commercial maritime industry to climate change</a:t>
            </a:r>
          </a:p>
        </p:txBody>
      </p:sp>
      <p:sp>
        <p:nvSpPr>
          <p:cNvPr id="16" name="TextBox 15">
            <a:extLst>
              <a:ext uri="{FF2B5EF4-FFF2-40B4-BE49-F238E27FC236}">
                <a16:creationId xmlns:a16="http://schemas.microsoft.com/office/drawing/2014/main" id="{945C9C2A-5A42-9770-D105-52B6EF5D8705}"/>
              </a:ext>
            </a:extLst>
          </p:cNvPr>
          <p:cNvSpPr txBox="1"/>
          <p:nvPr/>
        </p:nvSpPr>
        <p:spPr>
          <a:xfrm>
            <a:off x="389614" y="489005"/>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2800"/>
              <a:t>Projects</a:t>
            </a:r>
            <a:endParaRPr kumimoji="0" lang="en-GB" sz="1600" b="0" i="0" u="none" strike="noStrike" kern="1200" cap="none" spc="0" normalizeH="0" baseline="0" noProof="0">
              <a:ln>
                <a:noFill/>
              </a:ln>
              <a:solidFill>
                <a:prstClr val="black"/>
              </a:solidFill>
              <a:effectLst/>
              <a:uLnTx/>
              <a:uFillTx/>
              <a:latin typeface="+mn-lt"/>
              <a:ea typeface="+mn-ea"/>
              <a:cs typeface="+mn-cs"/>
            </a:endParaRPr>
          </a:p>
        </p:txBody>
      </p:sp>
      <p:sp>
        <p:nvSpPr>
          <p:cNvPr id="19" name="Rectangle 18">
            <a:extLst>
              <a:ext uri="{FF2B5EF4-FFF2-40B4-BE49-F238E27FC236}">
                <a16:creationId xmlns:a16="http://schemas.microsoft.com/office/drawing/2014/main" id="{809E213F-F777-B1B7-8BD7-A0347BD56A51}"/>
              </a:ext>
            </a:extLst>
          </p:cNvPr>
          <p:cNvSpPr/>
          <p:nvPr/>
        </p:nvSpPr>
        <p:spPr>
          <a:xfrm>
            <a:off x="389614" y="437322"/>
            <a:ext cx="8322586" cy="2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53852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91573-4632-4FE3-AD8C-9904B76D0D95}"/>
              </a:ext>
            </a:extLst>
          </p:cNvPr>
          <p:cNvSpPr>
            <a:spLocks noGrp="1"/>
          </p:cNvSpPr>
          <p:nvPr>
            <p:ph type="body" sz="quarter" idx="20"/>
          </p:nvPr>
        </p:nvSpPr>
        <p:spPr/>
        <p:txBody>
          <a:bodyPr anchor="t">
            <a:normAutofit/>
          </a:bodyPr>
          <a:lstStyle/>
          <a:p>
            <a:r>
              <a:rPr lang="en-GB"/>
              <a:t>Potential future themes</a:t>
            </a:r>
            <a:endParaRPr lang="en-US"/>
          </a:p>
        </p:txBody>
      </p:sp>
      <p:sp>
        <p:nvSpPr>
          <p:cNvPr id="11" name="TextBox 10">
            <a:extLst>
              <a:ext uri="{FF2B5EF4-FFF2-40B4-BE49-F238E27FC236}">
                <a16:creationId xmlns:a16="http://schemas.microsoft.com/office/drawing/2014/main" id="{9E1C2BBF-D638-53F6-40AB-CDC981AF2588}"/>
              </a:ext>
            </a:extLst>
          </p:cNvPr>
          <p:cNvSpPr txBox="1"/>
          <p:nvPr/>
        </p:nvSpPr>
        <p:spPr>
          <a:xfrm>
            <a:off x="4114800" y="2200523"/>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CDF4D1B4-430B-5F72-30A4-A801DAAA32B1}"/>
              </a:ext>
            </a:extLst>
          </p:cNvPr>
          <p:cNvSpPr txBox="1"/>
          <p:nvPr/>
        </p:nvSpPr>
        <p:spPr>
          <a:xfrm>
            <a:off x="1641282" y="1530629"/>
            <a:ext cx="2071315" cy="489005"/>
          </a:xfrm>
          <a:prstGeom prst="rect">
            <a:avLst/>
          </a:prstGeom>
          <a:noFill/>
        </p:spPr>
        <p:txBody>
          <a:bodyPr wrap="square" lIns="0" tIns="0" rIns="0" bIns="0" rtlCol="0">
            <a:noAutofit/>
          </a:bodyPr>
          <a:lstStyle/>
          <a:p>
            <a:pPr>
              <a:lnSpc>
                <a:spcPct val="90000"/>
              </a:lnSpc>
            </a:pPr>
            <a:r>
              <a:rPr lang="en-GB" sz="2000"/>
              <a:t>Aerospace</a:t>
            </a:r>
            <a:endParaRPr lang="en-GB" sz="1600"/>
          </a:p>
        </p:txBody>
      </p:sp>
      <p:sp>
        <p:nvSpPr>
          <p:cNvPr id="13" name="TextBox 12">
            <a:extLst>
              <a:ext uri="{FF2B5EF4-FFF2-40B4-BE49-F238E27FC236}">
                <a16:creationId xmlns:a16="http://schemas.microsoft.com/office/drawing/2014/main" id="{93E0F092-95EE-2E95-ADEF-FBEEC0521974}"/>
              </a:ext>
            </a:extLst>
          </p:cNvPr>
          <p:cNvSpPr txBox="1"/>
          <p:nvPr/>
        </p:nvSpPr>
        <p:spPr>
          <a:xfrm>
            <a:off x="1586285" y="3385324"/>
            <a:ext cx="2071315" cy="489005"/>
          </a:xfrm>
          <a:prstGeom prst="rect">
            <a:avLst/>
          </a:prstGeom>
          <a:noFill/>
        </p:spPr>
        <p:txBody>
          <a:bodyPr wrap="square" lIns="0" tIns="0" rIns="0" bIns="0" rtlCol="0">
            <a:noAutofit/>
          </a:bodyPr>
          <a:lstStyle/>
          <a:p>
            <a:pPr>
              <a:lnSpc>
                <a:spcPct val="90000"/>
              </a:lnSpc>
            </a:pPr>
            <a:r>
              <a:rPr lang="en-GB" sz="2000"/>
              <a:t>Automotive</a:t>
            </a:r>
          </a:p>
        </p:txBody>
      </p:sp>
      <p:sp>
        <p:nvSpPr>
          <p:cNvPr id="14" name="TextBox 13">
            <a:extLst>
              <a:ext uri="{FF2B5EF4-FFF2-40B4-BE49-F238E27FC236}">
                <a16:creationId xmlns:a16="http://schemas.microsoft.com/office/drawing/2014/main" id="{0ED59CD2-410D-ACAD-EDFA-097960330416}"/>
              </a:ext>
            </a:extLst>
          </p:cNvPr>
          <p:cNvSpPr txBox="1"/>
          <p:nvPr/>
        </p:nvSpPr>
        <p:spPr>
          <a:xfrm>
            <a:off x="4328159" y="1530626"/>
            <a:ext cx="2071315" cy="489005"/>
          </a:xfrm>
          <a:prstGeom prst="rect">
            <a:avLst/>
          </a:prstGeom>
          <a:noFill/>
        </p:spPr>
        <p:txBody>
          <a:bodyPr wrap="square" lIns="0" tIns="0" rIns="0" bIns="0" rtlCol="0">
            <a:noAutofit/>
          </a:bodyPr>
          <a:lstStyle/>
          <a:p>
            <a:pPr>
              <a:lnSpc>
                <a:spcPct val="90000"/>
              </a:lnSpc>
            </a:pPr>
            <a:r>
              <a:rPr lang="en-GB" sz="2000"/>
              <a:t>Space</a:t>
            </a:r>
            <a:endParaRPr lang="en-GB" sz="1600"/>
          </a:p>
        </p:txBody>
      </p:sp>
      <p:sp>
        <p:nvSpPr>
          <p:cNvPr id="15" name="TextBox 14">
            <a:extLst>
              <a:ext uri="{FF2B5EF4-FFF2-40B4-BE49-F238E27FC236}">
                <a16:creationId xmlns:a16="http://schemas.microsoft.com/office/drawing/2014/main" id="{F143D091-5AD8-4B00-9C1A-BE59295C9A1E}"/>
              </a:ext>
            </a:extLst>
          </p:cNvPr>
          <p:cNvSpPr txBox="1"/>
          <p:nvPr/>
        </p:nvSpPr>
        <p:spPr>
          <a:xfrm>
            <a:off x="4328159" y="3363513"/>
            <a:ext cx="2071315" cy="489005"/>
          </a:xfrm>
          <a:prstGeom prst="rect">
            <a:avLst/>
          </a:prstGeom>
          <a:noFill/>
        </p:spPr>
        <p:txBody>
          <a:bodyPr wrap="square" lIns="0" tIns="0" rIns="0" bIns="0" rtlCol="0">
            <a:noAutofit/>
          </a:bodyPr>
          <a:lstStyle/>
          <a:p>
            <a:pPr>
              <a:lnSpc>
                <a:spcPct val="90000"/>
              </a:lnSpc>
            </a:pPr>
            <a:r>
              <a:rPr lang="en-GB" sz="2000"/>
              <a:t>Bioengineering</a:t>
            </a:r>
          </a:p>
        </p:txBody>
      </p:sp>
      <p:sp>
        <p:nvSpPr>
          <p:cNvPr id="2" name="TextBox 1">
            <a:extLst>
              <a:ext uri="{FF2B5EF4-FFF2-40B4-BE49-F238E27FC236}">
                <a16:creationId xmlns:a16="http://schemas.microsoft.com/office/drawing/2014/main" id="{76A2C7CE-1A14-D745-51C2-78B57E3514D4}"/>
              </a:ext>
            </a:extLst>
          </p:cNvPr>
          <p:cNvSpPr txBox="1"/>
          <p:nvPr/>
        </p:nvSpPr>
        <p:spPr>
          <a:xfrm>
            <a:off x="7176052" y="3385323"/>
            <a:ext cx="2071315" cy="489005"/>
          </a:xfrm>
          <a:prstGeom prst="rect">
            <a:avLst/>
          </a:prstGeom>
          <a:noFill/>
        </p:spPr>
        <p:txBody>
          <a:bodyPr wrap="square" lIns="0" tIns="0" rIns="0" bIns="0" rtlCol="0">
            <a:noAutofit/>
          </a:bodyPr>
          <a:lstStyle/>
          <a:p>
            <a:pPr>
              <a:lnSpc>
                <a:spcPct val="90000"/>
              </a:lnSpc>
            </a:pPr>
            <a:r>
              <a:rPr lang="en-GB" sz="2000"/>
              <a:t>Rail</a:t>
            </a:r>
          </a:p>
        </p:txBody>
      </p:sp>
      <p:sp>
        <p:nvSpPr>
          <p:cNvPr id="3" name="TextBox 2">
            <a:extLst>
              <a:ext uri="{FF2B5EF4-FFF2-40B4-BE49-F238E27FC236}">
                <a16:creationId xmlns:a16="http://schemas.microsoft.com/office/drawing/2014/main" id="{907D79FE-D9DD-5742-E71D-C23DA20B2C08}"/>
              </a:ext>
            </a:extLst>
          </p:cNvPr>
          <p:cNvSpPr txBox="1"/>
          <p:nvPr/>
        </p:nvSpPr>
        <p:spPr>
          <a:xfrm>
            <a:off x="7176052" y="1530627"/>
            <a:ext cx="2071315" cy="489005"/>
          </a:xfrm>
          <a:prstGeom prst="rect">
            <a:avLst/>
          </a:prstGeom>
          <a:noFill/>
        </p:spPr>
        <p:txBody>
          <a:bodyPr wrap="square" lIns="0" tIns="0" rIns="0" bIns="0" rtlCol="0">
            <a:noAutofit/>
          </a:bodyPr>
          <a:lstStyle/>
          <a:p>
            <a:pPr>
              <a:lnSpc>
                <a:spcPct val="90000"/>
              </a:lnSpc>
            </a:pPr>
            <a:r>
              <a:rPr lang="en-GB" sz="2000"/>
              <a:t>Renewable energy</a:t>
            </a:r>
          </a:p>
        </p:txBody>
      </p:sp>
      <p:pic>
        <p:nvPicPr>
          <p:cNvPr id="5" name="Graphic 4" descr="Take Off outline">
            <a:extLst>
              <a:ext uri="{FF2B5EF4-FFF2-40B4-BE49-F238E27FC236}">
                <a16:creationId xmlns:a16="http://schemas.microsoft.com/office/drawing/2014/main" id="{B2416E9E-434F-A88E-5F25-8199520EDA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793" y="1434713"/>
            <a:ext cx="914400" cy="914400"/>
          </a:xfrm>
          <a:prstGeom prst="rect">
            <a:avLst/>
          </a:prstGeom>
        </p:spPr>
      </p:pic>
      <p:pic>
        <p:nvPicPr>
          <p:cNvPr id="8" name="Graphic 7" descr="Electric car outline">
            <a:extLst>
              <a:ext uri="{FF2B5EF4-FFF2-40B4-BE49-F238E27FC236}">
                <a16:creationId xmlns:a16="http://schemas.microsoft.com/office/drawing/2014/main" id="{855D0742-4C86-5439-7BEA-43F3DEEF43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793" y="3172625"/>
            <a:ext cx="914400" cy="914400"/>
          </a:xfrm>
          <a:prstGeom prst="rect">
            <a:avLst/>
          </a:prstGeom>
        </p:spPr>
      </p:pic>
      <p:pic>
        <p:nvPicPr>
          <p:cNvPr id="10" name="Graphic 9" descr="Rocket outline">
            <a:extLst>
              <a:ext uri="{FF2B5EF4-FFF2-40B4-BE49-F238E27FC236}">
                <a16:creationId xmlns:a16="http://schemas.microsoft.com/office/drawing/2014/main" id="{19D3B651-58DB-7A82-EE4B-3E973970BA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55397" y="1472922"/>
            <a:ext cx="914400" cy="914400"/>
          </a:xfrm>
          <a:prstGeom prst="rect">
            <a:avLst/>
          </a:prstGeom>
        </p:spPr>
      </p:pic>
      <p:pic>
        <p:nvPicPr>
          <p:cNvPr id="17" name="Graphic 16" descr="Renewable Energy outline">
            <a:extLst>
              <a:ext uri="{FF2B5EF4-FFF2-40B4-BE49-F238E27FC236}">
                <a16:creationId xmlns:a16="http://schemas.microsoft.com/office/drawing/2014/main" id="{C24BE06C-B2F5-E2AC-D3BF-5948B0A9A4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42383" y="1382865"/>
            <a:ext cx="914400" cy="914400"/>
          </a:xfrm>
          <a:prstGeom prst="rect">
            <a:avLst/>
          </a:prstGeom>
        </p:spPr>
      </p:pic>
      <p:pic>
        <p:nvPicPr>
          <p:cNvPr id="20" name="Graphic 19" descr="Train outline">
            <a:extLst>
              <a:ext uri="{FF2B5EF4-FFF2-40B4-BE49-F238E27FC236}">
                <a16:creationId xmlns:a16="http://schemas.microsoft.com/office/drawing/2014/main" id="{A820100F-ECE2-A0FB-1616-C703156298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7466" y="3172625"/>
            <a:ext cx="914400" cy="914400"/>
          </a:xfrm>
          <a:prstGeom prst="rect">
            <a:avLst/>
          </a:prstGeom>
        </p:spPr>
      </p:pic>
      <p:pic>
        <p:nvPicPr>
          <p:cNvPr id="24" name="Graphic 23" descr="Microscope outline">
            <a:extLst>
              <a:ext uri="{FF2B5EF4-FFF2-40B4-BE49-F238E27FC236}">
                <a16:creationId xmlns:a16="http://schemas.microsoft.com/office/drawing/2014/main" id="{65E3525E-0C48-E9C3-04A6-B22072C47E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35684" y="3150815"/>
            <a:ext cx="914400" cy="914400"/>
          </a:xfrm>
          <a:prstGeom prst="rect">
            <a:avLst/>
          </a:prstGeom>
        </p:spPr>
      </p:pic>
    </p:spTree>
    <p:extLst>
      <p:ext uri="{BB962C8B-B14F-4D97-AF65-F5344CB8AC3E}">
        <p14:creationId xmlns:p14="http://schemas.microsoft.com/office/powerpoint/2010/main" val="10379035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F571587-5DCB-00A8-2BAE-917D96135FC4}"/>
              </a:ext>
            </a:extLst>
          </p:cNvPr>
          <p:cNvSpPr>
            <a:spLocks noGrp="1"/>
          </p:cNvSpPr>
          <p:nvPr>
            <p:ph type="body" sz="quarter" idx="20"/>
          </p:nvPr>
        </p:nvSpPr>
        <p:spPr/>
        <p:txBody>
          <a:bodyPr/>
          <a:lstStyle/>
          <a:p>
            <a:r>
              <a:rPr lang="en-US">
                <a:solidFill>
                  <a:schemeClr val="tx1"/>
                </a:solidFill>
              </a:rPr>
              <a:t>Postdoctoral researchers</a:t>
            </a:r>
            <a:endParaRPr lang="en-GB">
              <a:solidFill>
                <a:schemeClr val="tx1"/>
              </a:solidFill>
            </a:endParaRPr>
          </a:p>
        </p:txBody>
      </p:sp>
      <p:pic>
        <p:nvPicPr>
          <p:cNvPr id="36" name="Picture Placeholder 35" descr="A person with a beard and mustache&#10;&#10;Description automatically generated with low confidence">
            <a:extLst>
              <a:ext uri="{FF2B5EF4-FFF2-40B4-BE49-F238E27FC236}">
                <a16:creationId xmlns:a16="http://schemas.microsoft.com/office/drawing/2014/main" id="{FF2FF4DC-2C73-147D-B750-013CBAECC6C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8333"/>
          <a:stretch/>
        </p:blipFill>
        <p:spPr>
          <a:xfrm>
            <a:off x="208715" y="1584484"/>
            <a:ext cx="1692000" cy="1692000"/>
          </a:xfrm>
        </p:spPr>
      </p:pic>
      <p:pic>
        <p:nvPicPr>
          <p:cNvPr id="34" name="Picture Placeholder 33" descr="A person in a red sweater&#10;&#10;Description automatically generated with low confidence">
            <a:extLst>
              <a:ext uri="{FF2B5EF4-FFF2-40B4-BE49-F238E27FC236}">
                <a16:creationId xmlns:a16="http://schemas.microsoft.com/office/drawing/2014/main" id="{BEAEDC0E-752E-F803-471E-64CDA82D2ECE}"/>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8333" b="8333"/>
          <a:stretch/>
        </p:blipFill>
        <p:spPr>
          <a:xfrm>
            <a:off x="2016862" y="1586119"/>
            <a:ext cx="1692000" cy="1692000"/>
          </a:xfrm>
        </p:spPr>
      </p:pic>
      <p:pic>
        <p:nvPicPr>
          <p:cNvPr id="30" name="Picture Placeholder 29">
            <a:extLst>
              <a:ext uri="{FF2B5EF4-FFF2-40B4-BE49-F238E27FC236}">
                <a16:creationId xmlns:a16="http://schemas.microsoft.com/office/drawing/2014/main" id="{0EE190A2-058E-2679-7E32-BCDE18A67A90}"/>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t="8333" b="8333"/>
          <a:stretch/>
        </p:blipFill>
        <p:spPr>
          <a:xfrm>
            <a:off x="3784073" y="1584484"/>
            <a:ext cx="1692000" cy="1692000"/>
          </a:xfrm>
        </p:spPr>
      </p:pic>
      <p:pic>
        <p:nvPicPr>
          <p:cNvPr id="38" name="Picture Placeholder 37" descr="A person standing in front of a building&#10;&#10;Description automatically generated with medium confidence">
            <a:extLst>
              <a:ext uri="{FF2B5EF4-FFF2-40B4-BE49-F238E27FC236}">
                <a16:creationId xmlns:a16="http://schemas.microsoft.com/office/drawing/2014/main" id="{9168A089-B8EE-59D8-A7DA-EE946958C6C6}"/>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l="5525" r="5525"/>
          <a:stretch/>
        </p:blipFill>
        <p:spPr>
          <a:xfrm>
            <a:off x="7329592" y="1570857"/>
            <a:ext cx="1692000" cy="1692000"/>
          </a:xfrm>
        </p:spPr>
      </p:pic>
      <p:sp>
        <p:nvSpPr>
          <p:cNvPr id="20" name="Text Placeholder 19">
            <a:extLst>
              <a:ext uri="{FF2B5EF4-FFF2-40B4-BE49-F238E27FC236}">
                <a16:creationId xmlns:a16="http://schemas.microsoft.com/office/drawing/2014/main" id="{E35F377E-12CC-D618-6DBD-5CBE367E19B7}"/>
              </a:ext>
            </a:extLst>
          </p:cNvPr>
          <p:cNvSpPr>
            <a:spLocks noGrp="1"/>
          </p:cNvSpPr>
          <p:nvPr>
            <p:ph type="body" sz="quarter" idx="21"/>
          </p:nvPr>
        </p:nvSpPr>
        <p:spPr>
          <a:xfrm>
            <a:off x="1995518" y="3344103"/>
            <a:ext cx="1692000" cy="701301"/>
          </a:xfrm>
        </p:spPr>
        <p:txBody>
          <a:bodyPr/>
          <a:lstStyle/>
          <a:p>
            <a:r>
              <a:rPr lang="en-US"/>
              <a:t>Sharana Shivanand</a:t>
            </a:r>
          </a:p>
          <a:p>
            <a:r>
              <a:rPr lang="en-US"/>
              <a:t>(Bioengineering)</a:t>
            </a:r>
            <a:endParaRPr lang="en-GB"/>
          </a:p>
        </p:txBody>
      </p:sp>
      <p:sp>
        <p:nvSpPr>
          <p:cNvPr id="21" name="Text Placeholder 20">
            <a:extLst>
              <a:ext uri="{FF2B5EF4-FFF2-40B4-BE49-F238E27FC236}">
                <a16:creationId xmlns:a16="http://schemas.microsoft.com/office/drawing/2014/main" id="{BCA487DD-C217-8872-9E7B-2F7D35E19EB3}"/>
              </a:ext>
            </a:extLst>
          </p:cNvPr>
          <p:cNvSpPr>
            <a:spLocks noGrp="1"/>
          </p:cNvSpPr>
          <p:nvPr>
            <p:ph type="body" sz="quarter" idx="22"/>
          </p:nvPr>
        </p:nvSpPr>
        <p:spPr>
          <a:xfrm>
            <a:off x="3816555" y="3339989"/>
            <a:ext cx="1692000" cy="701301"/>
          </a:xfrm>
        </p:spPr>
        <p:txBody>
          <a:bodyPr/>
          <a:lstStyle/>
          <a:p>
            <a:r>
              <a:rPr lang="en-US"/>
              <a:t>Rebecca Ward</a:t>
            </a:r>
          </a:p>
          <a:p>
            <a:r>
              <a:rPr lang="en-US"/>
              <a:t>(Digital Twins for Agriculture)</a:t>
            </a:r>
            <a:endParaRPr lang="en-GB"/>
          </a:p>
        </p:txBody>
      </p:sp>
      <p:sp>
        <p:nvSpPr>
          <p:cNvPr id="22" name="Text Placeholder 21">
            <a:extLst>
              <a:ext uri="{FF2B5EF4-FFF2-40B4-BE49-F238E27FC236}">
                <a16:creationId xmlns:a16="http://schemas.microsoft.com/office/drawing/2014/main" id="{30CCF1B5-FF34-5AD9-DB91-B447F35A2EC0}"/>
              </a:ext>
            </a:extLst>
          </p:cNvPr>
          <p:cNvSpPr>
            <a:spLocks noGrp="1"/>
          </p:cNvSpPr>
          <p:nvPr>
            <p:ph type="body" sz="quarter" idx="23"/>
          </p:nvPr>
        </p:nvSpPr>
        <p:spPr>
          <a:xfrm>
            <a:off x="7329592" y="3344104"/>
            <a:ext cx="1692000" cy="701301"/>
          </a:xfrm>
        </p:spPr>
        <p:txBody>
          <a:bodyPr/>
          <a:lstStyle/>
          <a:p>
            <a:r>
              <a:rPr lang="en-US"/>
              <a:t>Chaoqun Zhuang</a:t>
            </a:r>
          </a:p>
          <a:p>
            <a:r>
              <a:rPr lang="en-US"/>
              <a:t>(Digital Twins of Energy Systems)</a:t>
            </a:r>
            <a:endParaRPr lang="en-GB"/>
          </a:p>
        </p:txBody>
      </p:sp>
      <p:sp>
        <p:nvSpPr>
          <p:cNvPr id="23" name="Text Placeholder 22">
            <a:extLst>
              <a:ext uri="{FF2B5EF4-FFF2-40B4-BE49-F238E27FC236}">
                <a16:creationId xmlns:a16="http://schemas.microsoft.com/office/drawing/2014/main" id="{6B82F59D-C5DC-A2D0-D3A4-FF408F0B7981}"/>
              </a:ext>
            </a:extLst>
          </p:cNvPr>
          <p:cNvSpPr>
            <a:spLocks noGrp="1"/>
          </p:cNvSpPr>
          <p:nvPr>
            <p:ph type="body" sz="quarter" idx="24"/>
          </p:nvPr>
        </p:nvSpPr>
        <p:spPr>
          <a:xfrm>
            <a:off x="13883" y="3344103"/>
            <a:ext cx="1692000" cy="701301"/>
          </a:xfrm>
        </p:spPr>
        <p:txBody>
          <a:bodyPr/>
          <a:lstStyle/>
          <a:p>
            <a:r>
              <a:rPr lang="en-US"/>
              <a:t>Domenic DiFrancesco</a:t>
            </a:r>
          </a:p>
          <a:p>
            <a:r>
              <a:rPr lang="en-US"/>
              <a:t>(AI Assurance)</a:t>
            </a:r>
            <a:endParaRPr lang="en-GB"/>
          </a:p>
        </p:txBody>
      </p:sp>
      <p:pic>
        <p:nvPicPr>
          <p:cNvPr id="31" name="Picture Placeholder 29" descr="A person with a beard&#10;&#10;Description automatically generated with low confidence">
            <a:extLst>
              <a:ext uri="{FF2B5EF4-FFF2-40B4-BE49-F238E27FC236}">
                <a16:creationId xmlns:a16="http://schemas.microsoft.com/office/drawing/2014/main" id="{338AE93B-F360-A17D-64D7-0A3904F5B211}"/>
              </a:ext>
            </a:extLst>
          </p:cNvPr>
          <p:cNvPicPr>
            <a:picLocks noChangeAspect="1"/>
          </p:cNvPicPr>
          <p:nvPr/>
        </p:nvPicPr>
        <p:blipFill>
          <a:blip r:embed="rId6">
            <a:extLst>
              <a:ext uri="{28A0092B-C50C-407E-A947-70E740481C1C}">
                <a14:useLocalDpi xmlns:a14="http://schemas.microsoft.com/office/drawing/2010/main" val="0"/>
              </a:ext>
            </a:extLst>
          </a:blip>
          <a:srcRect t="8333" b="8333"/>
          <a:stretch>
            <a:fillRect/>
          </a:stretch>
        </p:blipFill>
        <p:spPr>
          <a:xfrm>
            <a:off x="5551285" y="1577185"/>
            <a:ext cx="1692000" cy="1692000"/>
          </a:xfrm>
          <a:prstGeom prst="ellipse">
            <a:avLst/>
          </a:prstGeom>
        </p:spPr>
      </p:pic>
      <p:sp>
        <p:nvSpPr>
          <p:cNvPr id="32" name="Text Placeholder 20">
            <a:extLst>
              <a:ext uri="{FF2B5EF4-FFF2-40B4-BE49-F238E27FC236}">
                <a16:creationId xmlns:a16="http://schemas.microsoft.com/office/drawing/2014/main" id="{078870BC-FECA-07C7-0B75-965B5A5856F4}"/>
              </a:ext>
            </a:extLst>
          </p:cNvPr>
          <p:cNvSpPr txBox="1">
            <a:spLocks/>
          </p:cNvSpPr>
          <p:nvPr/>
        </p:nvSpPr>
        <p:spPr>
          <a:xfrm>
            <a:off x="5593301" y="3348538"/>
            <a:ext cx="1692000" cy="701301"/>
          </a:xfrm>
          <a:prstGeom prst="rect">
            <a:avLst/>
          </a:prstGeom>
        </p:spPr>
        <p:txBody>
          <a:bodyPr vert="horz" lIns="0" tIns="0" rIns="0" bIns="0" rtlCol="0" anchor="t" anchorCtr="0">
            <a:noAutofit/>
          </a:bodyPr>
          <a:lstStyle>
            <a:lvl1pPr marL="0" marR="0" indent="0" algn="ctr" defTabSz="914400" rtl="0" eaLnBrk="0" fontAlgn="base" latinLnBrk="0" hangingPunct="0">
              <a:lnSpc>
                <a:spcPct val="100000"/>
              </a:lnSpc>
              <a:spcBef>
                <a:spcPct val="0"/>
              </a:spcBef>
              <a:spcAft>
                <a:spcPts val="400"/>
              </a:spcAft>
              <a:buClrTx/>
              <a:buSzTx/>
              <a:buFont typeface="Arial" panose="020B0604020202020204" pitchFamily="34" charset="0"/>
              <a:buNone/>
              <a:tabLst/>
              <a:defRPr sz="16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solidFill>
                  <a:schemeClr val="tx1"/>
                </a:solidFill>
              </a:rPr>
              <a:t>Zack Xuereb</a:t>
            </a:r>
          </a:p>
          <a:p>
            <a:r>
              <a:rPr lang="en-US">
                <a:solidFill>
                  <a:schemeClr val="tx1"/>
                </a:solidFill>
              </a:rPr>
              <a:t>Conti</a:t>
            </a:r>
          </a:p>
          <a:p>
            <a:r>
              <a:rPr lang="en-US">
                <a:solidFill>
                  <a:schemeClr val="tx1"/>
                </a:solidFill>
              </a:rPr>
              <a:t>(Physics-Informed Machine Learning)</a:t>
            </a:r>
            <a:endParaRPr lang="en-GB">
              <a:solidFill>
                <a:schemeClr val="tx1"/>
              </a:solidFill>
            </a:endParaRPr>
          </a:p>
        </p:txBody>
      </p:sp>
    </p:spTree>
    <p:extLst>
      <p:ext uri="{BB962C8B-B14F-4D97-AF65-F5344CB8AC3E}">
        <p14:creationId xmlns:p14="http://schemas.microsoft.com/office/powerpoint/2010/main" val="119356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329BB7-110C-5535-E782-5DB78D63078A}"/>
              </a:ext>
            </a:extLst>
          </p:cNvPr>
          <p:cNvSpPr/>
          <p:nvPr/>
        </p:nvSpPr>
        <p:spPr>
          <a:xfrm>
            <a:off x="3574192" y="565402"/>
            <a:ext cx="1303638" cy="614749"/>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050" b="1">
                <a:solidFill>
                  <a:prstClr val="white"/>
                </a:solidFill>
                <a:latin typeface="Calibri" panose="020F0502020204030204"/>
              </a:rPr>
              <a:t>Adam Sobey</a:t>
            </a:r>
          </a:p>
          <a:p>
            <a:pPr algn="ctr" defTabSz="685800" eaLnBrk="1" fontAlgn="auto" hangingPunct="1">
              <a:spcBef>
                <a:spcPts val="0"/>
              </a:spcBef>
              <a:spcAft>
                <a:spcPts val="0"/>
              </a:spcAft>
            </a:pPr>
            <a:r>
              <a:rPr lang="en-US" sz="1050">
                <a:solidFill>
                  <a:prstClr val="white"/>
                </a:solidFill>
                <a:latin typeface="Calibri" panose="020F0502020204030204"/>
              </a:rPr>
              <a:t>Programme Director (0.8)</a:t>
            </a:r>
            <a:endParaRPr lang="en-GB" sz="1050">
              <a:solidFill>
                <a:prstClr val="white"/>
              </a:solidFill>
              <a:latin typeface="Calibri" panose="020F0502020204030204"/>
            </a:endParaRPr>
          </a:p>
        </p:txBody>
      </p:sp>
      <p:sp>
        <p:nvSpPr>
          <p:cNvPr id="3" name="Rectangle 2">
            <a:extLst>
              <a:ext uri="{FF2B5EF4-FFF2-40B4-BE49-F238E27FC236}">
                <a16:creationId xmlns:a16="http://schemas.microsoft.com/office/drawing/2014/main" id="{4AC8F680-FE7E-26B8-62E9-3C615FF9C8C0}"/>
              </a:ext>
            </a:extLst>
          </p:cNvPr>
          <p:cNvSpPr/>
          <p:nvPr/>
        </p:nvSpPr>
        <p:spPr>
          <a:xfrm>
            <a:off x="2224217" y="1041138"/>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825" b="1">
                <a:solidFill>
                  <a:prstClr val="white"/>
                </a:solidFill>
                <a:latin typeface="Calibri" panose="020F0502020204030204"/>
              </a:rPr>
              <a:t>Ed Willis</a:t>
            </a:r>
          </a:p>
          <a:p>
            <a:pPr algn="ctr" defTabSz="685800" eaLnBrk="1" fontAlgn="auto" hangingPunct="1">
              <a:spcBef>
                <a:spcPts val="0"/>
              </a:spcBef>
              <a:spcAft>
                <a:spcPts val="0"/>
              </a:spcAft>
            </a:pPr>
            <a:r>
              <a:rPr lang="en-US" sz="825">
                <a:solidFill>
                  <a:prstClr val="white"/>
                </a:solidFill>
                <a:latin typeface="Calibri" panose="020F0502020204030204"/>
              </a:rPr>
              <a:t>Personal Assistant (0.33)</a:t>
            </a:r>
          </a:p>
        </p:txBody>
      </p:sp>
      <p:sp>
        <p:nvSpPr>
          <p:cNvPr id="4" name="Rectangle 3">
            <a:extLst>
              <a:ext uri="{FF2B5EF4-FFF2-40B4-BE49-F238E27FC236}">
                <a16:creationId xmlns:a16="http://schemas.microsoft.com/office/drawing/2014/main" id="{A0F28BBA-3F58-E3AE-3637-CB383085F473}"/>
              </a:ext>
            </a:extLst>
          </p:cNvPr>
          <p:cNvSpPr/>
          <p:nvPr/>
        </p:nvSpPr>
        <p:spPr>
          <a:xfrm>
            <a:off x="312008" y="1881397"/>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Katy Henderson</a:t>
            </a:r>
          </a:p>
          <a:p>
            <a:pPr algn="ctr" defTabSz="685800" eaLnBrk="1" fontAlgn="auto" hangingPunct="1">
              <a:spcBef>
                <a:spcPts val="0"/>
              </a:spcBef>
              <a:spcAft>
                <a:spcPts val="0"/>
              </a:spcAft>
            </a:pPr>
            <a:r>
              <a:rPr lang="en-US" sz="788">
                <a:solidFill>
                  <a:prstClr val="white"/>
                </a:solidFill>
                <a:latin typeface="Calibri" panose="020F0502020204030204"/>
              </a:rPr>
              <a:t>Programme Manager (1.0)*</a:t>
            </a:r>
          </a:p>
        </p:txBody>
      </p:sp>
      <p:sp>
        <p:nvSpPr>
          <p:cNvPr id="5" name="Rectangle 4">
            <a:extLst>
              <a:ext uri="{FF2B5EF4-FFF2-40B4-BE49-F238E27FC236}">
                <a16:creationId xmlns:a16="http://schemas.microsoft.com/office/drawing/2014/main" id="{B9C3B635-508F-CAF2-E4C3-2EEA8A539A36}"/>
              </a:ext>
            </a:extLst>
          </p:cNvPr>
          <p:cNvSpPr/>
          <p:nvPr/>
        </p:nvSpPr>
        <p:spPr>
          <a:xfrm>
            <a:off x="506628" y="2681497"/>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Alice Budden</a:t>
            </a:r>
          </a:p>
          <a:p>
            <a:pPr algn="ctr" defTabSz="685800" eaLnBrk="1" fontAlgn="auto" hangingPunct="1">
              <a:spcBef>
                <a:spcPts val="0"/>
              </a:spcBef>
              <a:spcAft>
                <a:spcPts val="0"/>
              </a:spcAft>
            </a:pPr>
            <a:r>
              <a:rPr lang="en-US" sz="788">
                <a:solidFill>
                  <a:prstClr val="white"/>
                </a:solidFill>
                <a:latin typeface="Calibri" panose="020F0502020204030204"/>
              </a:rPr>
              <a:t>Research Project Manager (1.0)</a:t>
            </a:r>
          </a:p>
        </p:txBody>
      </p:sp>
      <p:sp>
        <p:nvSpPr>
          <p:cNvPr id="6" name="Rectangle 5">
            <a:extLst>
              <a:ext uri="{FF2B5EF4-FFF2-40B4-BE49-F238E27FC236}">
                <a16:creationId xmlns:a16="http://schemas.microsoft.com/office/drawing/2014/main" id="{B2452734-8998-0982-6604-76700F2A8861}"/>
              </a:ext>
            </a:extLst>
          </p:cNvPr>
          <p:cNvSpPr/>
          <p:nvPr/>
        </p:nvSpPr>
        <p:spPr>
          <a:xfrm>
            <a:off x="506628" y="3459973"/>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Tba</a:t>
            </a:r>
          </a:p>
          <a:p>
            <a:pPr algn="ctr" defTabSz="685800" eaLnBrk="1" fontAlgn="auto" hangingPunct="1">
              <a:spcBef>
                <a:spcPts val="0"/>
              </a:spcBef>
              <a:spcAft>
                <a:spcPts val="0"/>
              </a:spcAft>
            </a:pPr>
            <a:r>
              <a:rPr lang="en-US" sz="788">
                <a:solidFill>
                  <a:prstClr val="white"/>
                </a:solidFill>
                <a:latin typeface="Calibri" panose="020F0502020204030204"/>
              </a:rPr>
              <a:t>Programme Coordinator (1.0)</a:t>
            </a:r>
          </a:p>
        </p:txBody>
      </p:sp>
      <p:sp>
        <p:nvSpPr>
          <p:cNvPr id="7" name="Rectangle 6">
            <a:extLst>
              <a:ext uri="{FF2B5EF4-FFF2-40B4-BE49-F238E27FC236}">
                <a16:creationId xmlns:a16="http://schemas.microsoft.com/office/drawing/2014/main" id="{036377C7-C5CA-3AF7-4CD5-57789FAA6046}"/>
              </a:ext>
            </a:extLst>
          </p:cNvPr>
          <p:cNvSpPr/>
          <p:nvPr/>
        </p:nvSpPr>
        <p:spPr>
          <a:xfrm>
            <a:off x="3263730" y="1889120"/>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Tba</a:t>
            </a:r>
          </a:p>
          <a:p>
            <a:pPr algn="ctr" defTabSz="685800" eaLnBrk="1" fontAlgn="auto" hangingPunct="1">
              <a:spcBef>
                <a:spcPts val="0"/>
              </a:spcBef>
              <a:spcAft>
                <a:spcPts val="0"/>
              </a:spcAft>
            </a:pPr>
            <a:r>
              <a:rPr lang="en-US" sz="788">
                <a:solidFill>
                  <a:prstClr val="white"/>
                </a:solidFill>
                <a:latin typeface="Calibri" panose="020F0502020204030204"/>
              </a:rPr>
              <a:t>Research Application Manager (1.0)</a:t>
            </a:r>
          </a:p>
        </p:txBody>
      </p:sp>
      <p:sp>
        <p:nvSpPr>
          <p:cNvPr id="8" name="Rectangle 7">
            <a:extLst>
              <a:ext uri="{FF2B5EF4-FFF2-40B4-BE49-F238E27FC236}">
                <a16:creationId xmlns:a16="http://schemas.microsoft.com/office/drawing/2014/main" id="{7F039BC3-C710-ABAA-FC6C-79643F386F46}"/>
              </a:ext>
            </a:extLst>
          </p:cNvPr>
          <p:cNvSpPr/>
          <p:nvPr/>
        </p:nvSpPr>
        <p:spPr>
          <a:xfrm>
            <a:off x="2323071" y="1889120"/>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Mark Saunders</a:t>
            </a:r>
          </a:p>
          <a:p>
            <a:pPr algn="ctr" defTabSz="685800" eaLnBrk="1" fontAlgn="auto" hangingPunct="1">
              <a:spcBef>
                <a:spcPts val="0"/>
              </a:spcBef>
              <a:spcAft>
                <a:spcPts val="0"/>
              </a:spcAft>
            </a:pPr>
            <a:r>
              <a:rPr lang="en-US" sz="788">
                <a:solidFill>
                  <a:prstClr val="white"/>
                </a:solidFill>
                <a:latin typeface="Calibri" panose="020F0502020204030204"/>
              </a:rPr>
              <a:t>Partnerships Lead (0.2)^</a:t>
            </a:r>
          </a:p>
        </p:txBody>
      </p:sp>
      <p:sp>
        <p:nvSpPr>
          <p:cNvPr id="9" name="Rectangle 8">
            <a:extLst>
              <a:ext uri="{FF2B5EF4-FFF2-40B4-BE49-F238E27FC236}">
                <a16:creationId xmlns:a16="http://schemas.microsoft.com/office/drawing/2014/main" id="{6982FA66-1E0A-0E37-ABED-446B7AEC5EBD}"/>
              </a:ext>
            </a:extLst>
          </p:cNvPr>
          <p:cNvSpPr/>
          <p:nvPr/>
        </p:nvSpPr>
        <p:spPr>
          <a:xfrm>
            <a:off x="1382412" y="1889120"/>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00" b="1" dirty="0">
                <a:solidFill>
                  <a:prstClr val="white"/>
                </a:solidFill>
                <a:latin typeface="Calibri" panose="020F0502020204030204"/>
              </a:rPr>
              <a:t>Gabin Kayumbi</a:t>
            </a:r>
          </a:p>
          <a:p>
            <a:pPr algn="ctr" defTabSz="685800" eaLnBrk="1" fontAlgn="auto" hangingPunct="1">
              <a:spcBef>
                <a:spcPts val="0"/>
              </a:spcBef>
              <a:spcAft>
                <a:spcPts val="0"/>
              </a:spcAft>
            </a:pPr>
            <a:r>
              <a:rPr lang="en-US" sz="700" dirty="0">
                <a:solidFill>
                  <a:prstClr val="white"/>
                </a:solidFill>
                <a:latin typeface="Calibri" panose="020F0502020204030204"/>
              </a:rPr>
              <a:t>Senior Research  Community Manager (1.0)</a:t>
            </a:r>
          </a:p>
        </p:txBody>
      </p:sp>
      <p:sp>
        <p:nvSpPr>
          <p:cNvPr id="10" name="Rectangle 9">
            <a:extLst>
              <a:ext uri="{FF2B5EF4-FFF2-40B4-BE49-F238E27FC236}">
                <a16:creationId xmlns:a16="http://schemas.microsoft.com/office/drawing/2014/main" id="{3900C111-6423-1959-3299-E0216EFCF13B}"/>
              </a:ext>
            </a:extLst>
          </p:cNvPr>
          <p:cNvSpPr/>
          <p:nvPr/>
        </p:nvSpPr>
        <p:spPr>
          <a:xfrm>
            <a:off x="6785405" y="1363959"/>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680" b="1">
                <a:solidFill>
                  <a:prstClr val="white"/>
                </a:solidFill>
                <a:latin typeface="Calibri" panose="020F0502020204030204"/>
              </a:rPr>
              <a:t>Florian </a:t>
            </a:r>
            <a:r>
              <a:rPr lang="en-US" sz="680" b="1" err="1">
                <a:solidFill>
                  <a:prstClr val="white"/>
                </a:solidFill>
                <a:latin typeface="Calibri" panose="020F0502020204030204"/>
              </a:rPr>
              <a:t>Ostmann</a:t>
            </a:r>
            <a:endParaRPr lang="en-US" sz="680" b="1">
              <a:solidFill>
                <a:prstClr val="white"/>
              </a:solidFill>
              <a:latin typeface="Calibri" panose="020F0502020204030204"/>
            </a:endParaRPr>
          </a:p>
          <a:p>
            <a:pPr algn="ctr" defTabSz="685800" eaLnBrk="1" fontAlgn="auto" hangingPunct="1">
              <a:spcBef>
                <a:spcPts val="0"/>
              </a:spcBef>
              <a:spcAft>
                <a:spcPts val="0"/>
              </a:spcAft>
            </a:pPr>
            <a:r>
              <a:rPr lang="en-US" sz="680">
                <a:solidFill>
                  <a:prstClr val="white"/>
                </a:solidFill>
                <a:latin typeface="Calibri" panose="020F0502020204030204"/>
              </a:rPr>
              <a:t>Head of AI Governance and Regulation (0.1)</a:t>
            </a:r>
          </a:p>
        </p:txBody>
      </p:sp>
      <p:sp>
        <p:nvSpPr>
          <p:cNvPr id="11" name="Rectangle 10">
            <a:extLst>
              <a:ext uri="{FF2B5EF4-FFF2-40B4-BE49-F238E27FC236}">
                <a16:creationId xmlns:a16="http://schemas.microsoft.com/office/drawing/2014/main" id="{E5596BFA-351A-C9DD-4CA5-40B3EE18A4C6}"/>
              </a:ext>
            </a:extLst>
          </p:cNvPr>
          <p:cNvSpPr/>
          <p:nvPr/>
        </p:nvSpPr>
        <p:spPr>
          <a:xfrm>
            <a:off x="5703229" y="4287875"/>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Chaoqun Zhuang</a:t>
            </a:r>
          </a:p>
          <a:p>
            <a:pPr algn="ctr" defTabSz="685800" eaLnBrk="1" fontAlgn="auto" hangingPunct="1">
              <a:spcBef>
                <a:spcPts val="0"/>
              </a:spcBef>
              <a:spcAft>
                <a:spcPts val="0"/>
              </a:spcAft>
            </a:pPr>
            <a:r>
              <a:rPr lang="en-US" sz="788">
                <a:solidFill>
                  <a:prstClr val="white"/>
                </a:solidFill>
                <a:latin typeface="Calibri" panose="020F0502020204030204"/>
              </a:rPr>
              <a:t>Research Associate (1.0)</a:t>
            </a:r>
          </a:p>
        </p:txBody>
      </p:sp>
      <p:sp>
        <p:nvSpPr>
          <p:cNvPr id="12" name="Rectangle 11">
            <a:extLst>
              <a:ext uri="{FF2B5EF4-FFF2-40B4-BE49-F238E27FC236}">
                <a16:creationId xmlns:a16="http://schemas.microsoft.com/office/drawing/2014/main" id="{CEB0DC41-B604-F07E-F6BE-71597E1DF04F}"/>
              </a:ext>
            </a:extLst>
          </p:cNvPr>
          <p:cNvSpPr/>
          <p:nvPr/>
        </p:nvSpPr>
        <p:spPr>
          <a:xfrm>
            <a:off x="5716729" y="3570411"/>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Zack Xuereb Conti</a:t>
            </a:r>
          </a:p>
          <a:p>
            <a:pPr algn="ctr" defTabSz="685800" eaLnBrk="1" fontAlgn="auto" hangingPunct="1">
              <a:spcBef>
                <a:spcPts val="0"/>
              </a:spcBef>
              <a:spcAft>
                <a:spcPts val="0"/>
              </a:spcAft>
            </a:pPr>
            <a:r>
              <a:rPr lang="en-US" sz="788">
                <a:solidFill>
                  <a:prstClr val="white"/>
                </a:solidFill>
                <a:latin typeface="Calibri" panose="020F0502020204030204"/>
              </a:rPr>
              <a:t>Turing Research Fellow (1.0)</a:t>
            </a:r>
          </a:p>
        </p:txBody>
      </p:sp>
      <p:sp>
        <p:nvSpPr>
          <p:cNvPr id="13" name="Rectangle 12">
            <a:extLst>
              <a:ext uri="{FF2B5EF4-FFF2-40B4-BE49-F238E27FC236}">
                <a16:creationId xmlns:a16="http://schemas.microsoft.com/office/drawing/2014/main" id="{6F14CEC0-63E2-4F79-BA3C-74FECCE53C24}"/>
              </a:ext>
            </a:extLst>
          </p:cNvPr>
          <p:cNvSpPr/>
          <p:nvPr/>
        </p:nvSpPr>
        <p:spPr>
          <a:xfrm>
            <a:off x="5703229" y="2100729"/>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Sharana Shivanand</a:t>
            </a:r>
          </a:p>
          <a:p>
            <a:pPr algn="ctr" defTabSz="685800" eaLnBrk="1" fontAlgn="auto" hangingPunct="1">
              <a:spcBef>
                <a:spcPts val="0"/>
              </a:spcBef>
              <a:spcAft>
                <a:spcPts val="0"/>
              </a:spcAft>
            </a:pPr>
            <a:r>
              <a:rPr lang="en-US" sz="788">
                <a:solidFill>
                  <a:prstClr val="white"/>
                </a:solidFill>
                <a:latin typeface="Calibri" panose="020F0502020204030204"/>
              </a:rPr>
              <a:t>Research Associate (1.0)</a:t>
            </a:r>
          </a:p>
        </p:txBody>
      </p:sp>
      <p:sp>
        <p:nvSpPr>
          <p:cNvPr id="14" name="Rectangle 13">
            <a:extLst>
              <a:ext uri="{FF2B5EF4-FFF2-40B4-BE49-F238E27FC236}">
                <a16:creationId xmlns:a16="http://schemas.microsoft.com/office/drawing/2014/main" id="{2EE15EC1-FCA3-A616-03CB-52D4E627CD5D}"/>
              </a:ext>
            </a:extLst>
          </p:cNvPr>
          <p:cNvSpPr/>
          <p:nvPr/>
        </p:nvSpPr>
        <p:spPr>
          <a:xfrm>
            <a:off x="5703229" y="2852948"/>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Rebecca Ward</a:t>
            </a:r>
          </a:p>
          <a:p>
            <a:pPr algn="ctr" defTabSz="685800" eaLnBrk="1" fontAlgn="auto" hangingPunct="1">
              <a:spcBef>
                <a:spcPts val="0"/>
              </a:spcBef>
              <a:spcAft>
                <a:spcPts val="0"/>
              </a:spcAft>
            </a:pPr>
            <a:r>
              <a:rPr lang="en-US" sz="788">
                <a:solidFill>
                  <a:prstClr val="white"/>
                </a:solidFill>
                <a:latin typeface="Calibri" panose="020F0502020204030204"/>
              </a:rPr>
              <a:t>Turing Research Fellow (1.0)</a:t>
            </a:r>
          </a:p>
        </p:txBody>
      </p:sp>
      <p:sp>
        <p:nvSpPr>
          <p:cNvPr id="15" name="Rectangle 14">
            <a:extLst>
              <a:ext uri="{FF2B5EF4-FFF2-40B4-BE49-F238E27FC236}">
                <a16:creationId xmlns:a16="http://schemas.microsoft.com/office/drawing/2014/main" id="{B9287781-92BB-2C9C-12E5-6B8839FCBF08}"/>
              </a:ext>
            </a:extLst>
          </p:cNvPr>
          <p:cNvSpPr/>
          <p:nvPr/>
        </p:nvSpPr>
        <p:spPr>
          <a:xfrm>
            <a:off x="4657349" y="3560372"/>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00" b="1">
                <a:solidFill>
                  <a:prstClr val="white"/>
                </a:solidFill>
                <a:latin typeface="Calibri" panose="020F0502020204030204"/>
              </a:rPr>
              <a:t>Tba</a:t>
            </a:r>
          </a:p>
          <a:p>
            <a:pPr algn="ctr" defTabSz="685800" eaLnBrk="1" fontAlgn="auto" hangingPunct="1">
              <a:spcBef>
                <a:spcPts val="0"/>
              </a:spcBef>
              <a:spcAft>
                <a:spcPts val="0"/>
              </a:spcAft>
            </a:pPr>
            <a:r>
              <a:rPr lang="en-US" sz="700">
                <a:solidFill>
                  <a:prstClr val="white"/>
                </a:solidFill>
                <a:latin typeface="Calibri" panose="020F0502020204030204"/>
              </a:rPr>
              <a:t>Maritime Cybersecurity Theme Lead (0.4-0.6)</a:t>
            </a:r>
          </a:p>
        </p:txBody>
      </p:sp>
      <p:sp>
        <p:nvSpPr>
          <p:cNvPr id="16" name="Rectangle 15">
            <a:extLst>
              <a:ext uri="{FF2B5EF4-FFF2-40B4-BE49-F238E27FC236}">
                <a16:creationId xmlns:a16="http://schemas.microsoft.com/office/drawing/2014/main" id="{5B1FF3C2-E821-CEF5-BD3B-9D13467D522D}"/>
              </a:ext>
            </a:extLst>
          </p:cNvPr>
          <p:cNvSpPr/>
          <p:nvPr/>
        </p:nvSpPr>
        <p:spPr>
          <a:xfrm>
            <a:off x="4657349" y="2845224"/>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dirty="0">
                <a:solidFill>
                  <a:prstClr val="white"/>
                </a:solidFill>
                <a:latin typeface="Calibri" panose="020F0502020204030204"/>
              </a:rPr>
              <a:t>Tba</a:t>
            </a:r>
          </a:p>
          <a:p>
            <a:pPr algn="ctr" defTabSz="685800" eaLnBrk="1" fontAlgn="auto" hangingPunct="1">
              <a:spcBef>
                <a:spcPts val="0"/>
              </a:spcBef>
              <a:spcAft>
                <a:spcPts val="0"/>
              </a:spcAft>
            </a:pPr>
            <a:r>
              <a:rPr lang="en-US" sz="788" dirty="0">
                <a:solidFill>
                  <a:prstClr val="white"/>
                </a:solidFill>
                <a:latin typeface="Calibri" panose="020F0502020204030204"/>
              </a:rPr>
              <a:t>Humanities Theme Lead (0.4-0.6)</a:t>
            </a:r>
          </a:p>
        </p:txBody>
      </p:sp>
      <p:sp>
        <p:nvSpPr>
          <p:cNvPr id="17" name="Rectangle 16">
            <a:extLst>
              <a:ext uri="{FF2B5EF4-FFF2-40B4-BE49-F238E27FC236}">
                <a16:creationId xmlns:a16="http://schemas.microsoft.com/office/drawing/2014/main" id="{F2EC4594-9891-2255-EAE0-CB99A95A0A7F}"/>
              </a:ext>
            </a:extLst>
          </p:cNvPr>
          <p:cNvSpPr/>
          <p:nvPr/>
        </p:nvSpPr>
        <p:spPr>
          <a:xfrm>
            <a:off x="4657349" y="2100730"/>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00" b="1">
                <a:solidFill>
                  <a:prstClr val="white"/>
                </a:solidFill>
                <a:latin typeface="Calibri" panose="020F0502020204030204"/>
              </a:rPr>
              <a:t>Tba</a:t>
            </a:r>
          </a:p>
          <a:p>
            <a:pPr algn="ctr" defTabSz="685800" eaLnBrk="1" fontAlgn="auto" hangingPunct="1">
              <a:spcBef>
                <a:spcPts val="0"/>
              </a:spcBef>
              <a:spcAft>
                <a:spcPts val="0"/>
              </a:spcAft>
            </a:pPr>
            <a:r>
              <a:rPr lang="en-US" sz="700">
                <a:solidFill>
                  <a:prstClr val="white"/>
                </a:solidFill>
                <a:latin typeface="Calibri" panose="020F0502020204030204"/>
              </a:rPr>
              <a:t>Digital Manufacturing Theme Lead (0.4-0.6)</a:t>
            </a:r>
          </a:p>
        </p:txBody>
      </p:sp>
      <p:sp>
        <p:nvSpPr>
          <p:cNvPr id="18" name="Rectangle 17">
            <a:extLst>
              <a:ext uri="{FF2B5EF4-FFF2-40B4-BE49-F238E27FC236}">
                <a16:creationId xmlns:a16="http://schemas.microsoft.com/office/drawing/2014/main" id="{5BC0EA61-B7CC-AEB9-83D2-398E5FC86BFA}"/>
              </a:ext>
            </a:extLst>
          </p:cNvPr>
          <p:cNvSpPr/>
          <p:nvPr/>
        </p:nvSpPr>
        <p:spPr>
          <a:xfrm>
            <a:off x="4667388" y="1352373"/>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00" b="1">
                <a:solidFill>
                  <a:prstClr val="white"/>
                </a:solidFill>
                <a:latin typeface="Calibri" panose="020F0502020204030204"/>
              </a:rPr>
              <a:t>Tba</a:t>
            </a:r>
          </a:p>
          <a:p>
            <a:pPr algn="ctr" defTabSz="685800" eaLnBrk="1" fontAlgn="auto" hangingPunct="1">
              <a:spcBef>
                <a:spcPts val="0"/>
              </a:spcBef>
              <a:spcAft>
                <a:spcPts val="0"/>
              </a:spcAft>
            </a:pPr>
            <a:r>
              <a:rPr lang="en-US" sz="700">
                <a:solidFill>
                  <a:prstClr val="white"/>
                </a:solidFill>
                <a:latin typeface="Calibri" panose="020F0502020204030204"/>
              </a:rPr>
              <a:t>Critical Infrastructure Theme Lead (0.4-0.6)</a:t>
            </a:r>
          </a:p>
        </p:txBody>
      </p:sp>
      <p:sp>
        <p:nvSpPr>
          <p:cNvPr id="19" name="Rectangle 18">
            <a:extLst>
              <a:ext uri="{FF2B5EF4-FFF2-40B4-BE49-F238E27FC236}">
                <a16:creationId xmlns:a16="http://schemas.microsoft.com/office/drawing/2014/main" id="{7063D726-F95F-1D43-A19D-8F1B4AACBF50}"/>
              </a:ext>
            </a:extLst>
          </p:cNvPr>
          <p:cNvSpPr/>
          <p:nvPr/>
        </p:nvSpPr>
        <p:spPr>
          <a:xfrm>
            <a:off x="5703229" y="1348511"/>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88" b="1">
                <a:solidFill>
                  <a:prstClr val="white"/>
                </a:solidFill>
                <a:latin typeface="Calibri" panose="020F0502020204030204"/>
              </a:rPr>
              <a:t>Domenic DiFrancesco</a:t>
            </a:r>
          </a:p>
          <a:p>
            <a:pPr algn="ctr" defTabSz="685800" eaLnBrk="1" fontAlgn="auto" hangingPunct="1">
              <a:spcBef>
                <a:spcPts val="0"/>
              </a:spcBef>
              <a:spcAft>
                <a:spcPts val="0"/>
              </a:spcAft>
            </a:pPr>
            <a:r>
              <a:rPr lang="en-US" sz="788">
                <a:solidFill>
                  <a:prstClr val="white"/>
                </a:solidFill>
                <a:latin typeface="Calibri" panose="020F0502020204030204"/>
              </a:rPr>
              <a:t>Turing Research Fellow (1.0)</a:t>
            </a:r>
          </a:p>
        </p:txBody>
      </p:sp>
      <p:sp>
        <p:nvSpPr>
          <p:cNvPr id="20" name="Rectangle 19">
            <a:extLst>
              <a:ext uri="{FF2B5EF4-FFF2-40B4-BE49-F238E27FC236}">
                <a16:creationId xmlns:a16="http://schemas.microsoft.com/office/drawing/2014/main" id="{B5892DAB-7E38-F9C7-3232-D78516232F81}"/>
              </a:ext>
            </a:extLst>
          </p:cNvPr>
          <p:cNvSpPr/>
          <p:nvPr/>
        </p:nvSpPr>
        <p:spPr>
          <a:xfrm>
            <a:off x="6783860" y="2137800"/>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50" b="1">
                <a:solidFill>
                  <a:prstClr val="white"/>
                </a:solidFill>
                <a:latin typeface="Calibri" panose="020F0502020204030204"/>
              </a:rPr>
              <a:t>Tba</a:t>
            </a:r>
          </a:p>
          <a:p>
            <a:pPr algn="ctr" defTabSz="685800" eaLnBrk="1" fontAlgn="auto" hangingPunct="1">
              <a:spcBef>
                <a:spcPts val="0"/>
              </a:spcBef>
              <a:spcAft>
                <a:spcPts val="0"/>
              </a:spcAft>
            </a:pPr>
            <a:r>
              <a:rPr lang="en-US" sz="750">
                <a:solidFill>
                  <a:prstClr val="white"/>
                </a:solidFill>
                <a:latin typeface="Calibri" panose="020F0502020204030204"/>
              </a:rPr>
              <a:t>Policy Fellow (1.0)</a:t>
            </a:r>
          </a:p>
        </p:txBody>
      </p:sp>
      <p:sp>
        <p:nvSpPr>
          <p:cNvPr id="21" name="Rectangle 20">
            <a:extLst>
              <a:ext uri="{FF2B5EF4-FFF2-40B4-BE49-F238E27FC236}">
                <a16:creationId xmlns:a16="http://schemas.microsoft.com/office/drawing/2014/main" id="{17BCFDBE-F85A-90A7-87A6-92F021F91AB0}"/>
              </a:ext>
            </a:extLst>
          </p:cNvPr>
          <p:cNvSpPr/>
          <p:nvPr/>
        </p:nvSpPr>
        <p:spPr>
          <a:xfrm>
            <a:off x="7766222" y="1365502"/>
            <a:ext cx="729000" cy="61474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50" b="1">
                <a:solidFill>
                  <a:prstClr val="white"/>
                </a:solidFill>
                <a:latin typeface="Calibri" panose="020F0502020204030204"/>
              </a:rPr>
              <a:t>Tba</a:t>
            </a:r>
          </a:p>
          <a:p>
            <a:pPr algn="ctr" defTabSz="685800" eaLnBrk="1" fontAlgn="auto" hangingPunct="1">
              <a:spcBef>
                <a:spcPts val="0"/>
              </a:spcBef>
              <a:spcAft>
                <a:spcPts val="0"/>
              </a:spcAft>
            </a:pPr>
            <a:r>
              <a:rPr lang="en-US" sz="750">
                <a:solidFill>
                  <a:prstClr val="white"/>
                </a:solidFill>
                <a:latin typeface="Calibri" panose="020F0502020204030204"/>
              </a:rPr>
              <a:t>Research Software Engineer (1.0)</a:t>
            </a:r>
          </a:p>
        </p:txBody>
      </p:sp>
      <p:cxnSp>
        <p:nvCxnSpPr>
          <p:cNvPr id="25" name="Straight Connector 24">
            <a:extLst>
              <a:ext uri="{FF2B5EF4-FFF2-40B4-BE49-F238E27FC236}">
                <a16:creationId xmlns:a16="http://schemas.microsoft.com/office/drawing/2014/main" id="{1A76C1B7-C28B-F968-2C5B-3319EE835436}"/>
              </a:ext>
            </a:extLst>
          </p:cNvPr>
          <p:cNvCxnSpPr>
            <a:cxnSpLocks/>
          </p:cNvCxnSpPr>
          <p:nvPr/>
        </p:nvCxnSpPr>
        <p:spPr>
          <a:xfrm>
            <a:off x="3737919" y="1180151"/>
            <a:ext cx="0" cy="54678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6D42FC58-84F4-172D-EA77-0528994A9A99}"/>
              </a:ext>
            </a:extLst>
          </p:cNvPr>
          <p:cNvCxnSpPr>
            <a:cxnSpLocks/>
            <a:stCxn id="2" idx="2"/>
          </p:cNvCxnSpPr>
          <p:nvPr/>
        </p:nvCxnSpPr>
        <p:spPr>
          <a:xfrm>
            <a:off x="4226011" y="1180151"/>
            <a:ext cx="5020" cy="2687595"/>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BAB504B9-E606-CD4C-80A9-3067A157C977}"/>
              </a:ext>
            </a:extLst>
          </p:cNvPr>
          <p:cNvCxnSpPr/>
          <p:nvPr/>
        </p:nvCxnSpPr>
        <p:spPr>
          <a:xfrm flipH="1">
            <a:off x="645640" y="1726937"/>
            <a:ext cx="309227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4A3DB8B-3001-5296-B280-B3A2687DFF3A}"/>
              </a:ext>
            </a:extLst>
          </p:cNvPr>
          <p:cNvCxnSpPr/>
          <p:nvPr/>
        </p:nvCxnSpPr>
        <p:spPr>
          <a:xfrm>
            <a:off x="3628230" y="1180151"/>
            <a:ext cx="0" cy="16836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A57F254B-85B0-6541-65A9-288D65B8116C}"/>
              </a:ext>
            </a:extLst>
          </p:cNvPr>
          <p:cNvCxnSpPr>
            <a:endCxn id="3" idx="3"/>
          </p:cNvCxnSpPr>
          <p:nvPr/>
        </p:nvCxnSpPr>
        <p:spPr>
          <a:xfrm flipH="1">
            <a:off x="2953216" y="1348510"/>
            <a:ext cx="675014" cy="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0CE40961-3806-DA93-ED0E-117E3242AD1A}"/>
              </a:ext>
            </a:extLst>
          </p:cNvPr>
          <p:cNvCxnSpPr>
            <a:cxnSpLocks/>
          </p:cNvCxnSpPr>
          <p:nvPr/>
        </p:nvCxnSpPr>
        <p:spPr>
          <a:xfrm>
            <a:off x="645617" y="1726937"/>
            <a:ext cx="0" cy="15446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2E9713D5-8AA9-0D06-DA50-ACC9CC0B3A2F}"/>
              </a:ext>
            </a:extLst>
          </p:cNvPr>
          <p:cNvCxnSpPr>
            <a:cxnSpLocks/>
            <a:endCxn id="9" idx="0"/>
          </p:cNvCxnSpPr>
          <p:nvPr/>
        </p:nvCxnSpPr>
        <p:spPr>
          <a:xfrm>
            <a:off x="1746912" y="1723077"/>
            <a:ext cx="0" cy="16604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A18A64D4-AD4A-C939-17F9-2E5530AC2907}"/>
              </a:ext>
            </a:extLst>
          </p:cNvPr>
          <p:cNvCxnSpPr>
            <a:endCxn id="8" idx="0"/>
          </p:cNvCxnSpPr>
          <p:nvPr/>
        </p:nvCxnSpPr>
        <p:spPr>
          <a:xfrm>
            <a:off x="2687571" y="1723077"/>
            <a:ext cx="0" cy="16604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90DF3F-FFF8-2FFD-3A02-CDAE03C6EC91}"/>
              </a:ext>
            </a:extLst>
          </p:cNvPr>
          <p:cNvCxnSpPr>
            <a:endCxn id="7" idx="0"/>
          </p:cNvCxnSpPr>
          <p:nvPr/>
        </p:nvCxnSpPr>
        <p:spPr>
          <a:xfrm>
            <a:off x="3628230" y="1723077"/>
            <a:ext cx="0" cy="16604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E287668B-0420-6CB9-4E02-55CC6A4F039A}"/>
              </a:ext>
            </a:extLst>
          </p:cNvPr>
          <p:cNvCxnSpPr>
            <a:cxnSpLocks/>
          </p:cNvCxnSpPr>
          <p:nvPr/>
        </p:nvCxnSpPr>
        <p:spPr>
          <a:xfrm>
            <a:off x="412919" y="2503868"/>
            <a:ext cx="0" cy="1263479"/>
          </a:xfrm>
          <a:prstGeom prst="line">
            <a:avLst/>
          </a:prstGeom>
        </p:spPr>
        <p:style>
          <a:lnRef idx="2">
            <a:schemeClr val="accent2"/>
          </a:lnRef>
          <a:fillRef idx="0">
            <a:schemeClr val="accent2"/>
          </a:fillRef>
          <a:effectRef idx="1">
            <a:schemeClr val="accent2"/>
          </a:effectRef>
          <a:fontRef idx="minor">
            <a:schemeClr val="tx1"/>
          </a:fontRef>
        </p:style>
      </p:cxnSp>
      <p:cxnSp>
        <p:nvCxnSpPr>
          <p:cNvPr id="53" name="Straight Connector 52">
            <a:extLst>
              <a:ext uri="{FF2B5EF4-FFF2-40B4-BE49-F238E27FC236}">
                <a16:creationId xmlns:a16="http://schemas.microsoft.com/office/drawing/2014/main" id="{429B383B-274B-45DA-FC08-0F666FF8B6D2}"/>
              </a:ext>
            </a:extLst>
          </p:cNvPr>
          <p:cNvCxnSpPr>
            <a:endCxn id="5" idx="1"/>
          </p:cNvCxnSpPr>
          <p:nvPr/>
        </p:nvCxnSpPr>
        <p:spPr>
          <a:xfrm>
            <a:off x="413952" y="2988871"/>
            <a:ext cx="92677"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55" name="Straight Connector 54">
            <a:extLst>
              <a:ext uri="{FF2B5EF4-FFF2-40B4-BE49-F238E27FC236}">
                <a16:creationId xmlns:a16="http://schemas.microsoft.com/office/drawing/2014/main" id="{36F8618B-C365-A9F5-5136-D0738434AFDD}"/>
              </a:ext>
            </a:extLst>
          </p:cNvPr>
          <p:cNvCxnSpPr>
            <a:cxnSpLocks/>
            <a:endCxn id="6" idx="1"/>
          </p:cNvCxnSpPr>
          <p:nvPr/>
        </p:nvCxnSpPr>
        <p:spPr>
          <a:xfrm>
            <a:off x="411886" y="3767347"/>
            <a:ext cx="94742"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a:extLst>
              <a:ext uri="{FF2B5EF4-FFF2-40B4-BE49-F238E27FC236}">
                <a16:creationId xmlns:a16="http://schemas.microsoft.com/office/drawing/2014/main" id="{4EB0C17D-D3D6-55E5-5B30-B8401B29F223}"/>
              </a:ext>
            </a:extLst>
          </p:cNvPr>
          <p:cNvCxnSpPr>
            <a:endCxn id="18" idx="1"/>
          </p:cNvCxnSpPr>
          <p:nvPr/>
        </p:nvCxnSpPr>
        <p:spPr>
          <a:xfrm>
            <a:off x="4226011" y="1655885"/>
            <a:ext cx="441377" cy="3863"/>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a:extLst>
              <a:ext uri="{FF2B5EF4-FFF2-40B4-BE49-F238E27FC236}">
                <a16:creationId xmlns:a16="http://schemas.microsoft.com/office/drawing/2014/main" id="{6632503C-72EE-7EFD-FCAC-CF88B2A54586}"/>
              </a:ext>
            </a:extLst>
          </p:cNvPr>
          <p:cNvCxnSpPr>
            <a:endCxn id="17" idx="1"/>
          </p:cNvCxnSpPr>
          <p:nvPr/>
        </p:nvCxnSpPr>
        <p:spPr>
          <a:xfrm>
            <a:off x="4226011" y="2404242"/>
            <a:ext cx="431338" cy="3863"/>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Straight Connector 61">
            <a:extLst>
              <a:ext uri="{FF2B5EF4-FFF2-40B4-BE49-F238E27FC236}">
                <a16:creationId xmlns:a16="http://schemas.microsoft.com/office/drawing/2014/main" id="{AA693419-1AAB-231C-7537-489B67AC45BB}"/>
              </a:ext>
            </a:extLst>
          </p:cNvPr>
          <p:cNvCxnSpPr>
            <a:endCxn id="16" idx="1"/>
          </p:cNvCxnSpPr>
          <p:nvPr/>
        </p:nvCxnSpPr>
        <p:spPr>
          <a:xfrm>
            <a:off x="4226011" y="3152598"/>
            <a:ext cx="431338"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64" name="Straight Connector 63">
            <a:extLst>
              <a:ext uri="{FF2B5EF4-FFF2-40B4-BE49-F238E27FC236}">
                <a16:creationId xmlns:a16="http://schemas.microsoft.com/office/drawing/2014/main" id="{9596C2CD-1712-612F-169C-B0F21378BDD3}"/>
              </a:ext>
            </a:extLst>
          </p:cNvPr>
          <p:cNvCxnSpPr>
            <a:cxnSpLocks/>
            <a:endCxn id="15" idx="1"/>
          </p:cNvCxnSpPr>
          <p:nvPr/>
        </p:nvCxnSpPr>
        <p:spPr>
          <a:xfrm>
            <a:off x="4231031" y="3867746"/>
            <a:ext cx="426318"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Straight Connector 67">
            <a:extLst>
              <a:ext uri="{FF2B5EF4-FFF2-40B4-BE49-F238E27FC236}">
                <a16:creationId xmlns:a16="http://schemas.microsoft.com/office/drawing/2014/main" id="{74A88610-0DB0-526A-F87E-2DABBC6D9B61}"/>
              </a:ext>
            </a:extLst>
          </p:cNvPr>
          <p:cNvCxnSpPr/>
          <p:nvPr/>
        </p:nvCxnSpPr>
        <p:spPr>
          <a:xfrm>
            <a:off x="4446699" y="1264331"/>
            <a:ext cx="315888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Straight Connector 69">
            <a:extLst>
              <a:ext uri="{FF2B5EF4-FFF2-40B4-BE49-F238E27FC236}">
                <a16:creationId xmlns:a16="http://schemas.microsoft.com/office/drawing/2014/main" id="{30D14E6A-36D8-21D4-5459-65762BEA2881}"/>
              </a:ext>
            </a:extLst>
          </p:cNvPr>
          <p:cNvCxnSpPr/>
          <p:nvPr/>
        </p:nvCxnSpPr>
        <p:spPr>
          <a:xfrm>
            <a:off x="5542006" y="1264331"/>
            <a:ext cx="27803" cy="3330918"/>
          </a:xfrm>
          <a:prstGeom prst="line">
            <a:avLst/>
          </a:prstGeom>
        </p:spPr>
        <p:style>
          <a:lnRef idx="2">
            <a:schemeClr val="accent2"/>
          </a:lnRef>
          <a:fillRef idx="0">
            <a:schemeClr val="accent2"/>
          </a:fillRef>
          <a:effectRef idx="1">
            <a:schemeClr val="accent2"/>
          </a:effectRef>
          <a:fontRef idx="minor">
            <a:schemeClr val="tx1"/>
          </a:fontRef>
        </p:style>
      </p:cxnSp>
      <p:cxnSp>
        <p:nvCxnSpPr>
          <p:cNvPr id="72" name="Straight Connector 71">
            <a:extLst>
              <a:ext uri="{FF2B5EF4-FFF2-40B4-BE49-F238E27FC236}">
                <a16:creationId xmlns:a16="http://schemas.microsoft.com/office/drawing/2014/main" id="{32394E10-DE83-DF67-01DA-692E12E0F38F}"/>
              </a:ext>
            </a:extLst>
          </p:cNvPr>
          <p:cNvCxnSpPr>
            <a:cxnSpLocks/>
          </p:cNvCxnSpPr>
          <p:nvPr/>
        </p:nvCxnSpPr>
        <p:spPr>
          <a:xfrm>
            <a:off x="6592282" y="1264331"/>
            <a:ext cx="0" cy="118084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74" name="Straight Connector 73">
            <a:extLst>
              <a:ext uri="{FF2B5EF4-FFF2-40B4-BE49-F238E27FC236}">
                <a16:creationId xmlns:a16="http://schemas.microsoft.com/office/drawing/2014/main" id="{BC225B5C-F25D-402B-D60F-9EE5D6501BB3}"/>
              </a:ext>
            </a:extLst>
          </p:cNvPr>
          <p:cNvCxnSpPr/>
          <p:nvPr/>
        </p:nvCxnSpPr>
        <p:spPr>
          <a:xfrm>
            <a:off x="7605584" y="1264331"/>
            <a:ext cx="0" cy="407002"/>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a:extLst>
              <a:ext uri="{FF2B5EF4-FFF2-40B4-BE49-F238E27FC236}">
                <a16:creationId xmlns:a16="http://schemas.microsoft.com/office/drawing/2014/main" id="{92B7D0BF-E246-B7F8-97EE-BF65E133C4AB}"/>
              </a:ext>
            </a:extLst>
          </p:cNvPr>
          <p:cNvCxnSpPr>
            <a:endCxn id="21" idx="1"/>
          </p:cNvCxnSpPr>
          <p:nvPr/>
        </p:nvCxnSpPr>
        <p:spPr>
          <a:xfrm>
            <a:off x="7605584" y="1671333"/>
            <a:ext cx="160639" cy="1544"/>
          </a:xfrm>
          <a:prstGeom prst="line">
            <a:avLst/>
          </a:prstGeom>
        </p:spPr>
        <p:style>
          <a:lnRef idx="2">
            <a:schemeClr val="accent2"/>
          </a:lnRef>
          <a:fillRef idx="0">
            <a:schemeClr val="accent2"/>
          </a:fillRef>
          <a:effectRef idx="1">
            <a:schemeClr val="accent2"/>
          </a:effectRef>
          <a:fontRef idx="minor">
            <a:schemeClr val="tx1"/>
          </a:fontRef>
        </p:style>
      </p:cxnSp>
      <p:cxnSp>
        <p:nvCxnSpPr>
          <p:cNvPr id="78" name="Straight Connector 77">
            <a:extLst>
              <a:ext uri="{FF2B5EF4-FFF2-40B4-BE49-F238E27FC236}">
                <a16:creationId xmlns:a16="http://schemas.microsoft.com/office/drawing/2014/main" id="{08FB2003-DE30-8C4C-C27D-D7567197F440}"/>
              </a:ext>
            </a:extLst>
          </p:cNvPr>
          <p:cNvCxnSpPr/>
          <p:nvPr/>
        </p:nvCxnSpPr>
        <p:spPr>
          <a:xfrm flipV="1">
            <a:off x="4446699" y="1176289"/>
            <a:ext cx="0" cy="8727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a:extLst>
              <a:ext uri="{FF2B5EF4-FFF2-40B4-BE49-F238E27FC236}">
                <a16:creationId xmlns:a16="http://schemas.microsoft.com/office/drawing/2014/main" id="{205FD958-AB06-CCFD-E6DD-1ED6CA686F65}"/>
              </a:ext>
            </a:extLst>
          </p:cNvPr>
          <p:cNvCxnSpPr>
            <a:cxnSpLocks/>
            <a:endCxn id="19" idx="1"/>
          </p:cNvCxnSpPr>
          <p:nvPr/>
        </p:nvCxnSpPr>
        <p:spPr>
          <a:xfrm>
            <a:off x="5542006" y="1655885"/>
            <a:ext cx="16122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3" name="Straight Connector 82">
            <a:extLst>
              <a:ext uri="{FF2B5EF4-FFF2-40B4-BE49-F238E27FC236}">
                <a16:creationId xmlns:a16="http://schemas.microsoft.com/office/drawing/2014/main" id="{DDAFE99C-CDCD-2CE6-8551-F06C40C8C6AF}"/>
              </a:ext>
            </a:extLst>
          </p:cNvPr>
          <p:cNvCxnSpPr>
            <a:cxnSpLocks/>
            <a:endCxn id="13" idx="1"/>
          </p:cNvCxnSpPr>
          <p:nvPr/>
        </p:nvCxnSpPr>
        <p:spPr>
          <a:xfrm>
            <a:off x="5555506" y="2407688"/>
            <a:ext cx="147723" cy="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86" name="Straight Connector 85">
            <a:extLst>
              <a:ext uri="{FF2B5EF4-FFF2-40B4-BE49-F238E27FC236}">
                <a16:creationId xmlns:a16="http://schemas.microsoft.com/office/drawing/2014/main" id="{7AD4965A-8941-B3B1-89E0-578626449DCB}"/>
              </a:ext>
            </a:extLst>
          </p:cNvPr>
          <p:cNvCxnSpPr>
            <a:cxnSpLocks/>
            <a:endCxn id="14" idx="1"/>
          </p:cNvCxnSpPr>
          <p:nvPr/>
        </p:nvCxnSpPr>
        <p:spPr>
          <a:xfrm>
            <a:off x="5555506" y="3159905"/>
            <a:ext cx="147723" cy="417"/>
          </a:xfrm>
          <a:prstGeom prst="line">
            <a:avLst/>
          </a:prstGeom>
        </p:spPr>
        <p:style>
          <a:lnRef idx="2">
            <a:schemeClr val="accent2"/>
          </a:lnRef>
          <a:fillRef idx="0">
            <a:schemeClr val="accent2"/>
          </a:fillRef>
          <a:effectRef idx="1">
            <a:schemeClr val="accent2"/>
          </a:effectRef>
          <a:fontRef idx="minor">
            <a:schemeClr val="tx1"/>
          </a:fontRef>
        </p:style>
      </p:cxnSp>
      <p:cxnSp>
        <p:nvCxnSpPr>
          <p:cNvPr id="91" name="Straight Connector 90">
            <a:extLst>
              <a:ext uri="{FF2B5EF4-FFF2-40B4-BE49-F238E27FC236}">
                <a16:creationId xmlns:a16="http://schemas.microsoft.com/office/drawing/2014/main" id="{C66D2B4F-7527-9895-714D-242C140783FB}"/>
              </a:ext>
            </a:extLst>
          </p:cNvPr>
          <p:cNvCxnSpPr>
            <a:stCxn id="12" idx="1"/>
          </p:cNvCxnSpPr>
          <p:nvPr/>
        </p:nvCxnSpPr>
        <p:spPr>
          <a:xfrm flipH="1" flipV="1">
            <a:off x="5569808" y="3877785"/>
            <a:ext cx="146921"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93" name="Straight Connector 92">
            <a:extLst>
              <a:ext uri="{FF2B5EF4-FFF2-40B4-BE49-F238E27FC236}">
                <a16:creationId xmlns:a16="http://schemas.microsoft.com/office/drawing/2014/main" id="{83D35C97-AABF-14FB-DBFE-5C886B2EAB63}"/>
              </a:ext>
            </a:extLst>
          </p:cNvPr>
          <p:cNvCxnSpPr>
            <a:cxnSpLocks/>
            <a:endCxn id="11" idx="1"/>
          </p:cNvCxnSpPr>
          <p:nvPr/>
        </p:nvCxnSpPr>
        <p:spPr>
          <a:xfrm>
            <a:off x="5569808" y="4595249"/>
            <a:ext cx="133421"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97" name="Straight Connector 96">
            <a:extLst>
              <a:ext uri="{FF2B5EF4-FFF2-40B4-BE49-F238E27FC236}">
                <a16:creationId xmlns:a16="http://schemas.microsoft.com/office/drawing/2014/main" id="{7E220403-815D-A07C-3A34-9CF32F49B5BB}"/>
              </a:ext>
            </a:extLst>
          </p:cNvPr>
          <p:cNvCxnSpPr>
            <a:cxnSpLocks/>
            <a:endCxn id="20" idx="1"/>
          </p:cNvCxnSpPr>
          <p:nvPr/>
        </p:nvCxnSpPr>
        <p:spPr>
          <a:xfrm>
            <a:off x="6592282" y="2445174"/>
            <a:ext cx="19157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101" name="Straight Connector 100">
            <a:extLst>
              <a:ext uri="{FF2B5EF4-FFF2-40B4-BE49-F238E27FC236}">
                <a16:creationId xmlns:a16="http://schemas.microsoft.com/office/drawing/2014/main" id="{106BAAAA-AE50-BA84-7AAF-E61C0C5E2783}"/>
              </a:ext>
            </a:extLst>
          </p:cNvPr>
          <p:cNvCxnSpPr>
            <a:stCxn id="10" idx="2"/>
            <a:endCxn id="20" idx="0"/>
          </p:cNvCxnSpPr>
          <p:nvPr/>
        </p:nvCxnSpPr>
        <p:spPr>
          <a:xfrm flipH="1">
            <a:off x="7148361" y="1978708"/>
            <a:ext cx="1544" cy="159092"/>
          </a:xfrm>
          <a:prstGeom prst="line">
            <a:avLst/>
          </a:prstGeom>
        </p:spPr>
        <p:style>
          <a:lnRef idx="2">
            <a:schemeClr val="accent2"/>
          </a:lnRef>
          <a:fillRef idx="0">
            <a:schemeClr val="accent2"/>
          </a:fillRef>
          <a:effectRef idx="1">
            <a:schemeClr val="accent2"/>
          </a:effectRef>
          <a:fontRef idx="minor">
            <a:schemeClr val="tx1"/>
          </a:fontRef>
        </p:style>
      </p:cxnSp>
      <p:sp>
        <p:nvSpPr>
          <p:cNvPr id="102" name="Rectangle 101">
            <a:extLst>
              <a:ext uri="{FF2B5EF4-FFF2-40B4-BE49-F238E27FC236}">
                <a16:creationId xmlns:a16="http://schemas.microsoft.com/office/drawing/2014/main" id="{438B491A-1E67-AB30-DDE7-47854D9CCB0E}"/>
              </a:ext>
            </a:extLst>
          </p:cNvPr>
          <p:cNvSpPr/>
          <p:nvPr/>
        </p:nvSpPr>
        <p:spPr>
          <a:xfrm>
            <a:off x="363149" y="782588"/>
            <a:ext cx="959240" cy="32590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200">
                <a:solidFill>
                  <a:prstClr val="white"/>
                </a:solidFill>
                <a:latin typeface="Calibri" panose="020F0502020204030204"/>
              </a:rPr>
              <a:t>Business</a:t>
            </a:r>
            <a:endParaRPr lang="en-GB" sz="120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CEE8AA60-F887-E0E8-0D2F-405B96383927}"/>
              </a:ext>
            </a:extLst>
          </p:cNvPr>
          <p:cNvSpPr/>
          <p:nvPr/>
        </p:nvSpPr>
        <p:spPr>
          <a:xfrm>
            <a:off x="7821612" y="872776"/>
            <a:ext cx="959240" cy="325909"/>
          </a:xfrm>
          <a:prstGeom prst="rect">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200">
                <a:solidFill>
                  <a:prstClr val="white"/>
                </a:solidFill>
                <a:latin typeface="Calibri" panose="020F0502020204030204"/>
              </a:rPr>
              <a:t>Research</a:t>
            </a:r>
            <a:endParaRPr lang="en-GB" sz="120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DA85654D-9A86-8B75-2465-C11262D164B6}"/>
              </a:ext>
            </a:extLst>
          </p:cNvPr>
          <p:cNvSpPr/>
          <p:nvPr/>
        </p:nvSpPr>
        <p:spPr>
          <a:xfrm>
            <a:off x="209098" y="4287875"/>
            <a:ext cx="2346629" cy="650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defTabSz="685800" eaLnBrk="1" fontAlgn="auto" hangingPunct="1">
              <a:spcBef>
                <a:spcPts val="0"/>
              </a:spcBef>
              <a:spcAft>
                <a:spcPts val="0"/>
              </a:spcAft>
              <a:buFont typeface="Arial" panose="020B0604020202020204" pitchFamily="34" charset="0"/>
              <a:buChar char="•"/>
            </a:pPr>
            <a:r>
              <a:rPr lang="en-US" sz="600">
                <a:solidFill>
                  <a:prstClr val="black"/>
                </a:solidFill>
                <a:latin typeface="Calibri" panose="020F0502020204030204"/>
              </a:rPr>
              <a:t>Numbers in parentheses = FTE dedicated to DCE programme</a:t>
            </a:r>
          </a:p>
          <a:p>
            <a:pPr marL="128588" indent="-128588" defTabSz="685800" eaLnBrk="1" fontAlgn="auto" hangingPunct="1">
              <a:spcBef>
                <a:spcPts val="0"/>
              </a:spcBef>
              <a:spcAft>
                <a:spcPts val="0"/>
              </a:spcAft>
              <a:buFont typeface="Arial" panose="020B0604020202020204" pitchFamily="34" charset="0"/>
              <a:buChar char="•"/>
            </a:pPr>
            <a:r>
              <a:rPr lang="en-US" sz="600">
                <a:solidFill>
                  <a:prstClr val="black"/>
                </a:solidFill>
                <a:latin typeface="Calibri" panose="020F0502020204030204"/>
              </a:rPr>
              <a:t>Solid line = direct line management</a:t>
            </a:r>
          </a:p>
          <a:p>
            <a:pPr marL="128588" indent="-128588" defTabSz="685800" eaLnBrk="1" fontAlgn="auto" hangingPunct="1">
              <a:spcBef>
                <a:spcPts val="0"/>
              </a:spcBef>
              <a:spcAft>
                <a:spcPts val="0"/>
              </a:spcAft>
              <a:buFont typeface="Arial" panose="020B0604020202020204" pitchFamily="34" charset="0"/>
              <a:buChar char="•"/>
            </a:pPr>
            <a:r>
              <a:rPr lang="en-US" sz="600">
                <a:solidFill>
                  <a:prstClr val="black"/>
                </a:solidFill>
                <a:latin typeface="Calibri" panose="020F0502020204030204"/>
              </a:rPr>
              <a:t>Dashed line = indirect/partial line management</a:t>
            </a:r>
          </a:p>
          <a:p>
            <a:pPr marL="128588" indent="-128588" defTabSz="685800" eaLnBrk="1" fontAlgn="auto" hangingPunct="1">
              <a:spcBef>
                <a:spcPts val="0"/>
              </a:spcBef>
              <a:spcAft>
                <a:spcPts val="0"/>
              </a:spcAft>
              <a:buFont typeface="Arial" panose="020B0604020202020204" pitchFamily="34" charset="0"/>
              <a:buChar char="•"/>
            </a:pPr>
            <a:r>
              <a:rPr lang="en-US" sz="600">
                <a:solidFill>
                  <a:prstClr val="black"/>
                </a:solidFill>
                <a:latin typeface="Calibri" panose="020F0502020204030204"/>
              </a:rPr>
              <a:t>*Currently seconded. Substantive role is occupied by Anastasia Shteyn (0.5), currently on parental leave.</a:t>
            </a:r>
          </a:p>
          <a:p>
            <a:pPr marL="128588" indent="-128588" defTabSz="685800" eaLnBrk="1" fontAlgn="auto" hangingPunct="1">
              <a:spcBef>
                <a:spcPts val="0"/>
              </a:spcBef>
              <a:spcAft>
                <a:spcPts val="0"/>
              </a:spcAft>
              <a:buFont typeface="Arial" panose="020B0604020202020204" pitchFamily="34" charset="0"/>
              <a:buChar char="•"/>
            </a:pPr>
            <a:r>
              <a:rPr lang="en-US" sz="600">
                <a:solidFill>
                  <a:prstClr val="black"/>
                </a:solidFill>
                <a:latin typeface="Calibri" panose="020F0502020204030204"/>
              </a:rPr>
              <a:t>^Mark Saunders is currently on long term sick leave</a:t>
            </a:r>
            <a:endParaRPr lang="en-GB" sz="600">
              <a:solidFill>
                <a:prstClr val="black"/>
              </a:solidFill>
              <a:latin typeface="Calibri" panose="020F0502020204030204"/>
            </a:endParaRPr>
          </a:p>
        </p:txBody>
      </p:sp>
      <p:sp>
        <p:nvSpPr>
          <p:cNvPr id="119" name="Rectangle 118">
            <a:extLst>
              <a:ext uri="{FF2B5EF4-FFF2-40B4-BE49-F238E27FC236}">
                <a16:creationId xmlns:a16="http://schemas.microsoft.com/office/drawing/2014/main" id="{C8659B08-6C91-BDBC-A3D8-73C58B632761}"/>
              </a:ext>
            </a:extLst>
          </p:cNvPr>
          <p:cNvSpPr/>
          <p:nvPr/>
        </p:nvSpPr>
        <p:spPr>
          <a:xfrm>
            <a:off x="2323071" y="2666050"/>
            <a:ext cx="729000" cy="614749"/>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700" b="1">
                <a:solidFill>
                  <a:prstClr val="white"/>
                </a:solidFill>
                <a:latin typeface="Calibri" panose="020F0502020204030204"/>
              </a:rPr>
              <a:t>Xander Brouwer</a:t>
            </a:r>
          </a:p>
          <a:p>
            <a:pPr algn="ctr" defTabSz="685800" eaLnBrk="1" fontAlgn="auto" hangingPunct="1">
              <a:spcBef>
                <a:spcPts val="0"/>
              </a:spcBef>
              <a:spcAft>
                <a:spcPts val="0"/>
              </a:spcAft>
            </a:pPr>
            <a:r>
              <a:rPr lang="en-US" sz="700">
                <a:solidFill>
                  <a:prstClr val="white"/>
                </a:solidFill>
                <a:latin typeface="Calibri" panose="020F0502020204030204"/>
              </a:rPr>
              <a:t>Partnerships Development Manager (0.2)</a:t>
            </a:r>
          </a:p>
        </p:txBody>
      </p:sp>
      <p:cxnSp>
        <p:nvCxnSpPr>
          <p:cNvPr id="121" name="Straight Connector 120">
            <a:extLst>
              <a:ext uri="{FF2B5EF4-FFF2-40B4-BE49-F238E27FC236}">
                <a16:creationId xmlns:a16="http://schemas.microsoft.com/office/drawing/2014/main" id="{62E35A45-92FC-FCAD-7D74-CDDBBF8641BB}"/>
              </a:ext>
            </a:extLst>
          </p:cNvPr>
          <p:cNvCxnSpPr>
            <a:cxnSpLocks/>
          </p:cNvCxnSpPr>
          <p:nvPr/>
        </p:nvCxnSpPr>
        <p:spPr>
          <a:xfrm>
            <a:off x="3159452" y="1739309"/>
            <a:ext cx="0" cy="123411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4F7BA65F-2C15-84A7-ADA7-14921A9BDD4D}"/>
              </a:ext>
            </a:extLst>
          </p:cNvPr>
          <p:cNvCxnSpPr>
            <a:stCxn id="119" idx="3"/>
          </p:cNvCxnSpPr>
          <p:nvPr/>
        </p:nvCxnSpPr>
        <p:spPr>
          <a:xfrm flipV="1">
            <a:off x="3052071" y="2973424"/>
            <a:ext cx="106384" cy="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1060B655-F6F7-1269-BFA3-DD624270723B}"/>
              </a:ext>
            </a:extLst>
          </p:cNvPr>
          <p:cNvSpPr/>
          <p:nvPr/>
        </p:nvSpPr>
        <p:spPr>
          <a:xfrm>
            <a:off x="2406559" y="125677"/>
            <a:ext cx="3896837" cy="3184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sz="1350" b="1">
                <a:solidFill>
                  <a:prstClr val="black"/>
                </a:solidFill>
                <a:latin typeface="Calibri" panose="020F0502020204030204"/>
              </a:rPr>
              <a:t>Data-Centric Engineering programme delivery team</a:t>
            </a:r>
            <a:endParaRPr lang="en-GB" sz="1350" b="1">
              <a:solidFill>
                <a:prstClr val="black"/>
              </a:solidFill>
              <a:latin typeface="Calibri" panose="020F0502020204030204"/>
            </a:endParaRPr>
          </a:p>
        </p:txBody>
      </p:sp>
    </p:spTree>
    <p:extLst>
      <p:ext uri="{BB962C8B-B14F-4D97-AF65-F5344CB8AC3E}">
        <p14:creationId xmlns:p14="http://schemas.microsoft.com/office/powerpoint/2010/main" val="21711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868944B-DAF9-41C1-BCBF-51239F9097F8}"/>
              </a:ext>
            </a:extLst>
          </p:cNvPr>
          <p:cNvSpPr>
            <a:spLocks noGrp="1"/>
          </p:cNvSpPr>
          <p:nvPr>
            <p:ph type="body" sz="quarter" idx="13"/>
          </p:nvPr>
        </p:nvSpPr>
        <p:spPr/>
        <p:txBody>
          <a:bodyPr/>
          <a:lstStyle/>
          <a:p>
            <a:r>
              <a:rPr lang="en-GB"/>
              <a:t>DCE journal</a:t>
            </a:r>
          </a:p>
        </p:txBody>
      </p:sp>
      <p:sp>
        <p:nvSpPr>
          <p:cNvPr id="11" name="Text Placeholder 10">
            <a:extLst>
              <a:ext uri="{FF2B5EF4-FFF2-40B4-BE49-F238E27FC236}">
                <a16:creationId xmlns:a16="http://schemas.microsoft.com/office/drawing/2014/main" id="{7C0342AA-BA04-457A-B509-370792836D8D}"/>
              </a:ext>
            </a:extLst>
          </p:cNvPr>
          <p:cNvSpPr>
            <a:spLocks noGrp="1"/>
          </p:cNvSpPr>
          <p:nvPr>
            <p:ph type="body" sz="quarter" idx="11"/>
          </p:nvPr>
        </p:nvSpPr>
        <p:spPr/>
        <p:txBody>
          <a:bodyPr/>
          <a:lstStyle/>
          <a:p>
            <a:r>
              <a:rPr lang="en-GB" sz="1800"/>
              <a:t>Open access</a:t>
            </a:r>
          </a:p>
          <a:p>
            <a:r>
              <a:rPr lang="en-GB" sz="1800"/>
              <a:t>Cambridge University Press</a:t>
            </a:r>
          </a:p>
          <a:p>
            <a:r>
              <a:rPr lang="en-GB" sz="1800"/>
              <a:t>Academia and industry</a:t>
            </a:r>
          </a:p>
          <a:p>
            <a:r>
              <a:rPr lang="en-GB" sz="1800"/>
              <a:t>Editor-in-Chief Mark Girolami</a:t>
            </a:r>
          </a:p>
          <a:p>
            <a:r>
              <a:rPr lang="en-GB" sz="1800"/>
              <a:t>Research articles, translational papers, systematic reviews, tutorial reviews, position papers, perspectives</a:t>
            </a:r>
          </a:p>
          <a:p>
            <a:r>
              <a:rPr lang="en-GB" sz="1800"/>
              <a:t>Impact factor of 3.6 at first attempt</a:t>
            </a:r>
          </a:p>
        </p:txBody>
      </p:sp>
      <p:pic>
        <p:nvPicPr>
          <p:cNvPr id="14" name="Picture Placeholder 13" descr="Icon&#10;&#10;Description automatically generated">
            <a:extLst>
              <a:ext uri="{FF2B5EF4-FFF2-40B4-BE49-F238E27FC236}">
                <a16:creationId xmlns:a16="http://schemas.microsoft.com/office/drawing/2014/main" id="{2999C670-10FB-4C73-AE73-215D09190F8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6995" b="16995"/>
          <a:stretch/>
        </p:blipFill>
        <p:spPr/>
      </p:pic>
    </p:spTree>
    <p:extLst>
      <p:ext uri="{BB962C8B-B14F-4D97-AF65-F5344CB8AC3E}">
        <p14:creationId xmlns:p14="http://schemas.microsoft.com/office/powerpoint/2010/main" val="16458582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descr="line connector">
            <a:extLst>
              <a:ext uri="{FF2B5EF4-FFF2-40B4-BE49-F238E27FC236}">
                <a16:creationId xmlns:a16="http://schemas.microsoft.com/office/drawing/2014/main" id="{76925061-D3D9-1B45-98A9-077482598B92}"/>
              </a:ext>
            </a:extLst>
          </p:cNvPr>
          <p:cNvCxnSpPr>
            <a:cxnSpLocks/>
            <a:endCxn id="40" idx="2"/>
          </p:cNvCxnSpPr>
          <p:nvPr/>
        </p:nvCxnSpPr>
        <p:spPr>
          <a:xfrm>
            <a:off x="1449371" y="1533344"/>
            <a:ext cx="1563160" cy="33216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83" name="Straight Connector 82" descr="line connector">
            <a:extLst>
              <a:ext uri="{FF2B5EF4-FFF2-40B4-BE49-F238E27FC236}">
                <a16:creationId xmlns:a16="http://schemas.microsoft.com/office/drawing/2014/main" id="{B2628FAB-35BE-2246-80AA-F6D1E20F0B3B}"/>
              </a:ext>
            </a:extLst>
          </p:cNvPr>
          <p:cNvCxnSpPr>
            <a:cxnSpLocks/>
            <a:endCxn id="43" idx="2"/>
          </p:cNvCxnSpPr>
          <p:nvPr/>
        </p:nvCxnSpPr>
        <p:spPr>
          <a:xfrm flipV="1">
            <a:off x="1762015" y="3717778"/>
            <a:ext cx="1300444" cy="112239"/>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descr="line connector">
            <a:extLst>
              <a:ext uri="{FF2B5EF4-FFF2-40B4-BE49-F238E27FC236}">
                <a16:creationId xmlns:a16="http://schemas.microsoft.com/office/drawing/2014/main" id="{7935F6BA-C6A8-C240-A530-F97E990D724D}"/>
              </a:ext>
            </a:extLst>
          </p:cNvPr>
          <p:cNvCxnSpPr>
            <a:cxnSpLocks/>
          </p:cNvCxnSpPr>
          <p:nvPr/>
        </p:nvCxnSpPr>
        <p:spPr>
          <a:xfrm flipH="1" flipV="1">
            <a:off x="5918344" y="1867915"/>
            <a:ext cx="1297214" cy="3983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65" name="Straight Connector 64" descr="line connector">
            <a:extLst>
              <a:ext uri="{FF2B5EF4-FFF2-40B4-BE49-F238E27FC236}">
                <a16:creationId xmlns:a16="http://schemas.microsoft.com/office/drawing/2014/main" id="{ECFA7457-61C5-3848-A36D-F181F5348DB3}"/>
              </a:ext>
            </a:extLst>
          </p:cNvPr>
          <p:cNvCxnSpPr>
            <a:cxnSpLocks/>
          </p:cNvCxnSpPr>
          <p:nvPr/>
        </p:nvCxnSpPr>
        <p:spPr>
          <a:xfrm flipH="1" flipV="1">
            <a:off x="5868157" y="2171459"/>
            <a:ext cx="981881" cy="49481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68" name="Straight Connector 67" descr="line connector">
            <a:extLst>
              <a:ext uri="{FF2B5EF4-FFF2-40B4-BE49-F238E27FC236}">
                <a16:creationId xmlns:a16="http://schemas.microsoft.com/office/drawing/2014/main" id="{9EF6B9E0-07B6-E847-BDE4-74C10B7D5F42}"/>
              </a:ext>
            </a:extLst>
          </p:cNvPr>
          <p:cNvCxnSpPr>
            <a:cxnSpLocks/>
          </p:cNvCxnSpPr>
          <p:nvPr/>
        </p:nvCxnSpPr>
        <p:spPr>
          <a:xfrm flipH="1" flipV="1">
            <a:off x="5926544" y="2056341"/>
            <a:ext cx="1764214" cy="609928"/>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70" name="Straight Connector 69" descr="line connector">
            <a:extLst>
              <a:ext uri="{FF2B5EF4-FFF2-40B4-BE49-F238E27FC236}">
                <a16:creationId xmlns:a16="http://schemas.microsoft.com/office/drawing/2014/main" id="{987AA881-15B9-2240-AA3E-F4BD2988CEB4}"/>
              </a:ext>
            </a:extLst>
          </p:cNvPr>
          <p:cNvCxnSpPr>
            <a:cxnSpLocks/>
            <a:stCxn id="31" idx="2"/>
          </p:cNvCxnSpPr>
          <p:nvPr/>
        </p:nvCxnSpPr>
        <p:spPr>
          <a:xfrm flipH="1">
            <a:off x="5662206" y="1280757"/>
            <a:ext cx="1484308" cy="47609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72" name="Straight Connector 71" descr="line connector">
            <a:extLst>
              <a:ext uri="{FF2B5EF4-FFF2-40B4-BE49-F238E27FC236}">
                <a16:creationId xmlns:a16="http://schemas.microsoft.com/office/drawing/2014/main" id="{93D3079D-D568-0841-8EFB-53C3EDDBBF60}"/>
              </a:ext>
            </a:extLst>
          </p:cNvPr>
          <p:cNvCxnSpPr>
            <a:cxnSpLocks/>
            <a:endCxn id="21" idx="0"/>
          </p:cNvCxnSpPr>
          <p:nvPr/>
        </p:nvCxnSpPr>
        <p:spPr>
          <a:xfrm flipH="1">
            <a:off x="4618785" y="1632415"/>
            <a:ext cx="5860" cy="540408"/>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74" name="Straight Connector 73" descr="line connector">
            <a:extLst>
              <a:ext uri="{FF2B5EF4-FFF2-40B4-BE49-F238E27FC236}">
                <a16:creationId xmlns:a16="http://schemas.microsoft.com/office/drawing/2014/main" id="{149CE5D3-9626-A64A-8A80-579D4DFDCE00}"/>
              </a:ext>
            </a:extLst>
          </p:cNvPr>
          <p:cNvCxnSpPr>
            <a:cxnSpLocks/>
          </p:cNvCxnSpPr>
          <p:nvPr/>
        </p:nvCxnSpPr>
        <p:spPr>
          <a:xfrm flipH="1" flipV="1">
            <a:off x="5662206" y="1967915"/>
            <a:ext cx="2628865" cy="227912"/>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
        <p:nvSpPr>
          <p:cNvPr id="4" name="Title 3">
            <a:extLst>
              <a:ext uri="{FF2B5EF4-FFF2-40B4-BE49-F238E27FC236}">
                <a16:creationId xmlns:a16="http://schemas.microsoft.com/office/drawing/2014/main" id="{FE7E940F-6D6B-4FE5-8CA2-E8AE96D300C2}"/>
              </a:ext>
            </a:extLst>
          </p:cNvPr>
          <p:cNvSpPr>
            <a:spLocks noGrp="1"/>
          </p:cNvSpPr>
          <p:nvPr>
            <p:ph type="title"/>
          </p:nvPr>
        </p:nvSpPr>
        <p:spPr>
          <a:xfrm>
            <a:off x="333375" y="311132"/>
            <a:ext cx="6860229" cy="480060"/>
          </a:xfrm>
        </p:spPr>
        <p:txBody>
          <a:bodyPr rtlCol="0"/>
          <a:lstStyle/>
          <a:p>
            <a:pPr rtl="0"/>
            <a:r>
              <a:rPr lang="en-GB" b="1" dirty="0">
                <a:latin typeface="Segoe UI Semibold" panose="020B0502040204020203" pitchFamily="34" charset="0"/>
                <a:cs typeface="Segoe UI Semibold" panose="020B0502040204020203" pitchFamily="34" charset="0"/>
              </a:rPr>
              <a:t>DCE – Programmes Links</a:t>
            </a:r>
            <a:r>
              <a:rPr lang="en-GB" b="1" dirty="0">
                <a:solidFill>
                  <a:schemeClr val="bg2">
                    <a:lumMod val="50000"/>
                  </a:schemeClr>
                </a:solidFill>
                <a:latin typeface="Segoe UI Semibold" panose="020B0502040204020203" pitchFamily="34" charset="0"/>
                <a:cs typeface="Segoe UI Semibold" panose="020B0502040204020203" pitchFamily="34" charset="0"/>
              </a:rPr>
              <a:t> </a:t>
            </a:r>
          </a:p>
        </p:txBody>
      </p:sp>
      <p:cxnSp>
        <p:nvCxnSpPr>
          <p:cNvPr id="6" name="Straight Connector 5" descr="line connector">
            <a:extLst>
              <a:ext uri="{FF2B5EF4-FFF2-40B4-BE49-F238E27FC236}">
                <a16:creationId xmlns:a16="http://schemas.microsoft.com/office/drawing/2014/main" id="{795AF350-2F1B-E945-8573-911D553F3CF5}"/>
              </a:ext>
            </a:extLst>
          </p:cNvPr>
          <p:cNvCxnSpPr>
            <a:cxnSpLocks/>
            <a:stCxn id="45" idx="0"/>
            <a:endCxn id="37" idx="5"/>
          </p:cNvCxnSpPr>
          <p:nvPr/>
        </p:nvCxnSpPr>
        <p:spPr>
          <a:xfrm flipH="1" flipV="1">
            <a:off x="5904252" y="2229263"/>
            <a:ext cx="64797" cy="231528"/>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7" name="Straight Connector 6" descr="line connector">
            <a:extLst>
              <a:ext uri="{FF2B5EF4-FFF2-40B4-BE49-F238E27FC236}">
                <a16:creationId xmlns:a16="http://schemas.microsoft.com/office/drawing/2014/main" id="{D0A2AA75-32E9-DC4C-8815-77D866DCBFF6}"/>
              </a:ext>
            </a:extLst>
          </p:cNvPr>
          <p:cNvCxnSpPr>
            <a:cxnSpLocks/>
          </p:cNvCxnSpPr>
          <p:nvPr/>
        </p:nvCxnSpPr>
        <p:spPr>
          <a:xfrm flipH="1" flipV="1">
            <a:off x="3934393" y="1971819"/>
            <a:ext cx="663761" cy="583723"/>
          </a:xfrm>
          <a:prstGeom prst="line">
            <a:avLst/>
          </a:prstGeom>
          <a:ln/>
        </p:spPr>
        <p:style>
          <a:lnRef idx="3">
            <a:schemeClr val="dk1"/>
          </a:lnRef>
          <a:fillRef idx="0">
            <a:schemeClr val="dk1"/>
          </a:fillRef>
          <a:effectRef idx="2">
            <a:schemeClr val="dk1"/>
          </a:effectRef>
          <a:fontRef idx="minor">
            <a:schemeClr val="tx1"/>
          </a:fontRef>
        </p:style>
      </p:cxnSp>
      <p:cxnSp>
        <p:nvCxnSpPr>
          <p:cNvPr id="8" name="Straight Connector 7" descr="line connector">
            <a:extLst>
              <a:ext uri="{FF2B5EF4-FFF2-40B4-BE49-F238E27FC236}">
                <a16:creationId xmlns:a16="http://schemas.microsoft.com/office/drawing/2014/main" id="{E810472F-C107-4F46-9ABE-4C08DDA4953E}"/>
              </a:ext>
            </a:extLst>
          </p:cNvPr>
          <p:cNvCxnSpPr>
            <a:cxnSpLocks/>
            <a:stCxn id="22" idx="2"/>
          </p:cNvCxnSpPr>
          <p:nvPr/>
        </p:nvCxnSpPr>
        <p:spPr>
          <a:xfrm flipH="1">
            <a:off x="3861851" y="2959795"/>
            <a:ext cx="767477" cy="508482"/>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descr="line connector">
            <a:extLst>
              <a:ext uri="{FF2B5EF4-FFF2-40B4-BE49-F238E27FC236}">
                <a16:creationId xmlns:a16="http://schemas.microsoft.com/office/drawing/2014/main" id="{85C48A6F-CA6A-2545-8696-9823B1D91EB4}"/>
              </a:ext>
            </a:extLst>
          </p:cNvPr>
          <p:cNvCxnSpPr>
            <a:cxnSpLocks/>
            <a:stCxn id="22" idx="2"/>
          </p:cNvCxnSpPr>
          <p:nvPr/>
        </p:nvCxnSpPr>
        <p:spPr>
          <a:xfrm>
            <a:off x="4629328" y="2959795"/>
            <a:ext cx="908951" cy="539691"/>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descr="line connector">
            <a:extLst>
              <a:ext uri="{FF2B5EF4-FFF2-40B4-BE49-F238E27FC236}">
                <a16:creationId xmlns:a16="http://schemas.microsoft.com/office/drawing/2014/main" id="{D40CF280-E1D6-384D-A6B3-65D890B87865}"/>
              </a:ext>
            </a:extLst>
          </p:cNvPr>
          <p:cNvCxnSpPr>
            <a:cxnSpLocks/>
          </p:cNvCxnSpPr>
          <p:nvPr/>
        </p:nvCxnSpPr>
        <p:spPr>
          <a:xfrm flipH="1">
            <a:off x="4660502" y="1951026"/>
            <a:ext cx="690141" cy="604516"/>
          </a:xfrm>
          <a:prstGeom prst="line">
            <a:avLst/>
          </a:prstGeom>
          <a:ln/>
        </p:spPr>
        <p:style>
          <a:lnRef idx="3">
            <a:schemeClr val="dk1"/>
          </a:lnRef>
          <a:fillRef idx="0">
            <a:schemeClr val="dk1"/>
          </a:fillRef>
          <a:effectRef idx="2">
            <a:schemeClr val="dk1"/>
          </a:effectRef>
          <a:fontRef idx="minor">
            <a:schemeClr val="tx1"/>
          </a:fontRef>
        </p:style>
      </p:cxnSp>
      <p:cxnSp>
        <p:nvCxnSpPr>
          <p:cNvPr id="11" name="Straight Connector 10" descr="line connector">
            <a:extLst>
              <a:ext uri="{FF2B5EF4-FFF2-40B4-BE49-F238E27FC236}">
                <a16:creationId xmlns:a16="http://schemas.microsoft.com/office/drawing/2014/main" id="{1F134327-7520-7042-9E66-7B64FBB0A481}"/>
              </a:ext>
            </a:extLst>
          </p:cNvPr>
          <p:cNvCxnSpPr>
            <a:cxnSpLocks/>
          </p:cNvCxnSpPr>
          <p:nvPr/>
        </p:nvCxnSpPr>
        <p:spPr>
          <a:xfrm flipV="1">
            <a:off x="2516381" y="3834781"/>
            <a:ext cx="762636" cy="448052"/>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2" name="Straight Connector 11" descr="line connector">
            <a:extLst>
              <a:ext uri="{FF2B5EF4-FFF2-40B4-BE49-F238E27FC236}">
                <a16:creationId xmlns:a16="http://schemas.microsoft.com/office/drawing/2014/main" id="{B5370AFA-8A6F-5A47-8B1D-60F4F1A6365D}"/>
              </a:ext>
            </a:extLst>
          </p:cNvPr>
          <p:cNvCxnSpPr>
            <a:cxnSpLocks/>
          </p:cNvCxnSpPr>
          <p:nvPr/>
        </p:nvCxnSpPr>
        <p:spPr>
          <a:xfrm>
            <a:off x="2858016" y="3320647"/>
            <a:ext cx="451367" cy="319786"/>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descr="line connector">
            <a:extLst>
              <a:ext uri="{FF2B5EF4-FFF2-40B4-BE49-F238E27FC236}">
                <a16:creationId xmlns:a16="http://schemas.microsoft.com/office/drawing/2014/main" id="{A1586BB8-58C8-4C42-BA0A-2A51DAB1CE1B}"/>
              </a:ext>
            </a:extLst>
          </p:cNvPr>
          <p:cNvCxnSpPr>
            <a:cxnSpLocks/>
          </p:cNvCxnSpPr>
          <p:nvPr/>
        </p:nvCxnSpPr>
        <p:spPr>
          <a:xfrm>
            <a:off x="2830381" y="1419001"/>
            <a:ext cx="415240" cy="30560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4" name="Straight Connector 13" descr="line connector">
            <a:extLst>
              <a:ext uri="{FF2B5EF4-FFF2-40B4-BE49-F238E27FC236}">
                <a16:creationId xmlns:a16="http://schemas.microsoft.com/office/drawing/2014/main" id="{196E49AD-3535-9449-9354-AC2045A00D7B}"/>
              </a:ext>
            </a:extLst>
          </p:cNvPr>
          <p:cNvCxnSpPr>
            <a:cxnSpLocks/>
          </p:cNvCxnSpPr>
          <p:nvPr/>
        </p:nvCxnSpPr>
        <p:spPr>
          <a:xfrm flipV="1">
            <a:off x="1942060" y="1979851"/>
            <a:ext cx="1319828" cy="38656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descr="line connector">
            <a:extLst>
              <a:ext uri="{FF2B5EF4-FFF2-40B4-BE49-F238E27FC236}">
                <a16:creationId xmlns:a16="http://schemas.microsoft.com/office/drawing/2014/main" id="{8E6832E7-C51F-3043-899E-8AFBF7495DBC}"/>
              </a:ext>
            </a:extLst>
          </p:cNvPr>
          <p:cNvCxnSpPr>
            <a:cxnSpLocks/>
            <a:stCxn id="32" idx="2"/>
          </p:cNvCxnSpPr>
          <p:nvPr/>
        </p:nvCxnSpPr>
        <p:spPr>
          <a:xfrm flipH="1">
            <a:off x="5914244" y="1384167"/>
            <a:ext cx="148857" cy="134063"/>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descr="line connector">
            <a:extLst>
              <a:ext uri="{FF2B5EF4-FFF2-40B4-BE49-F238E27FC236}">
                <a16:creationId xmlns:a16="http://schemas.microsoft.com/office/drawing/2014/main" id="{8EEDE9A4-A32F-114C-90CC-F81D56CE8CF8}"/>
              </a:ext>
            </a:extLst>
          </p:cNvPr>
          <p:cNvCxnSpPr>
            <a:cxnSpLocks/>
            <a:stCxn id="29" idx="0"/>
            <a:endCxn id="21" idx="4"/>
          </p:cNvCxnSpPr>
          <p:nvPr/>
        </p:nvCxnSpPr>
        <p:spPr>
          <a:xfrm flipH="1" flipV="1">
            <a:off x="4618785" y="3395874"/>
            <a:ext cx="95981" cy="979655"/>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descr="line connector">
            <a:extLst>
              <a:ext uri="{FF2B5EF4-FFF2-40B4-BE49-F238E27FC236}">
                <a16:creationId xmlns:a16="http://schemas.microsoft.com/office/drawing/2014/main" id="{8A93F19B-7C5F-BB4F-87E0-BE3A02B4164F}"/>
              </a:ext>
            </a:extLst>
          </p:cNvPr>
          <p:cNvCxnSpPr>
            <a:cxnSpLocks/>
          </p:cNvCxnSpPr>
          <p:nvPr/>
        </p:nvCxnSpPr>
        <p:spPr>
          <a:xfrm flipH="1" flipV="1">
            <a:off x="5970906" y="3854352"/>
            <a:ext cx="257861" cy="318449"/>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
        <p:nvSpPr>
          <p:cNvPr id="21" name="Oval 20" descr="oval shape">
            <a:extLst>
              <a:ext uri="{FF2B5EF4-FFF2-40B4-BE49-F238E27FC236}">
                <a16:creationId xmlns:a16="http://schemas.microsoft.com/office/drawing/2014/main" id="{956F8A3C-F846-D545-89A6-DB991EF14847}"/>
              </a:ext>
            </a:extLst>
          </p:cNvPr>
          <p:cNvSpPr/>
          <p:nvPr/>
        </p:nvSpPr>
        <p:spPr>
          <a:xfrm>
            <a:off x="3996716" y="2172823"/>
            <a:ext cx="1244138" cy="1223051"/>
          </a:xfrm>
          <a:prstGeom prst="ellipse">
            <a:avLst/>
          </a:prstGeom>
          <a:solidFill>
            <a:schemeClr val="bg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2" name="TextBox 21">
            <a:extLst>
              <a:ext uri="{FF2B5EF4-FFF2-40B4-BE49-F238E27FC236}">
                <a16:creationId xmlns:a16="http://schemas.microsoft.com/office/drawing/2014/main" id="{36585A1E-187C-6E4E-9A6C-5AB82449FAE0}"/>
              </a:ext>
            </a:extLst>
          </p:cNvPr>
          <p:cNvSpPr txBox="1"/>
          <p:nvPr/>
        </p:nvSpPr>
        <p:spPr>
          <a:xfrm>
            <a:off x="4017802" y="2590463"/>
            <a:ext cx="1223051" cy="369332"/>
          </a:xfrm>
          <a:prstGeom prst="rect">
            <a:avLst/>
          </a:prstGeom>
          <a:noFill/>
        </p:spPr>
        <p:txBody>
          <a:bodyPr wrap="square" rtlCol="0">
            <a:spAutoFit/>
          </a:bodyPr>
          <a:lstStyle/>
          <a:p>
            <a:pPr algn="ctr" rtl="0"/>
            <a:r>
              <a:rPr lang="en-GB" b="1" dirty="0">
                <a:solidFill>
                  <a:schemeClr val="bg1"/>
                </a:solidFill>
              </a:rPr>
              <a:t>DCE</a:t>
            </a:r>
          </a:p>
        </p:txBody>
      </p:sp>
      <p:sp>
        <p:nvSpPr>
          <p:cNvPr id="25" name="Oval 24" descr="oval shape">
            <a:extLst>
              <a:ext uri="{FF2B5EF4-FFF2-40B4-BE49-F238E27FC236}">
                <a16:creationId xmlns:a16="http://schemas.microsoft.com/office/drawing/2014/main" id="{B631683E-FC9F-144E-83DF-9E9F6E2F5031}"/>
              </a:ext>
            </a:extLst>
          </p:cNvPr>
          <p:cNvSpPr>
            <a:spLocks noChangeAspect="1"/>
          </p:cNvSpPr>
          <p:nvPr/>
        </p:nvSpPr>
        <p:spPr>
          <a:xfrm>
            <a:off x="677578" y="1104021"/>
            <a:ext cx="858647" cy="858647"/>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26" name="Oval 25" descr="oval shape">
            <a:extLst>
              <a:ext uri="{FF2B5EF4-FFF2-40B4-BE49-F238E27FC236}">
                <a16:creationId xmlns:a16="http://schemas.microsoft.com/office/drawing/2014/main" id="{BE8EE670-03D3-F742-97FA-62493095B063}"/>
              </a:ext>
            </a:extLst>
          </p:cNvPr>
          <p:cNvSpPr>
            <a:spLocks noChangeAspect="1"/>
          </p:cNvSpPr>
          <p:nvPr/>
        </p:nvSpPr>
        <p:spPr>
          <a:xfrm>
            <a:off x="1222697" y="2061894"/>
            <a:ext cx="858647" cy="858647"/>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27" name="Oval 26" descr="oval shape">
            <a:extLst>
              <a:ext uri="{FF2B5EF4-FFF2-40B4-BE49-F238E27FC236}">
                <a16:creationId xmlns:a16="http://schemas.microsoft.com/office/drawing/2014/main" id="{5733DE9C-4A9D-294A-8710-BA73258531A3}"/>
              </a:ext>
            </a:extLst>
          </p:cNvPr>
          <p:cNvSpPr>
            <a:spLocks noChangeAspect="1"/>
          </p:cNvSpPr>
          <p:nvPr/>
        </p:nvSpPr>
        <p:spPr>
          <a:xfrm>
            <a:off x="833812" y="3362445"/>
            <a:ext cx="935144" cy="935144"/>
          </a:xfrm>
          <a:prstGeom prst="ellipse">
            <a:avLst/>
          </a:prstGeom>
          <a:solidFill>
            <a:schemeClr val="accent3"/>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28" name="Oval 27" descr="oval shape">
            <a:extLst>
              <a:ext uri="{FF2B5EF4-FFF2-40B4-BE49-F238E27FC236}">
                <a16:creationId xmlns:a16="http://schemas.microsoft.com/office/drawing/2014/main" id="{68E15AEF-6676-2441-8654-277AA30DB66F}"/>
              </a:ext>
            </a:extLst>
          </p:cNvPr>
          <p:cNvSpPr>
            <a:spLocks noChangeAspect="1"/>
          </p:cNvSpPr>
          <p:nvPr/>
        </p:nvSpPr>
        <p:spPr>
          <a:xfrm>
            <a:off x="2325459" y="2777088"/>
            <a:ext cx="708508" cy="708508"/>
          </a:xfrm>
          <a:prstGeom prst="ellipse">
            <a:avLst/>
          </a:prstGeom>
          <a:solidFill>
            <a:schemeClr val="accent3"/>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29" name="Oval 28" descr="oval shape">
            <a:extLst>
              <a:ext uri="{FF2B5EF4-FFF2-40B4-BE49-F238E27FC236}">
                <a16:creationId xmlns:a16="http://schemas.microsoft.com/office/drawing/2014/main" id="{1A8C23E3-1775-9748-BEEF-429D26665FE2}"/>
              </a:ext>
            </a:extLst>
          </p:cNvPr>
          <p:cNvSpPr>
            <a:spLocks noChangeAspect="1"/>
          </p:cNvSpPr>
          <p:nvPr/>
        </p:nvSpPr>
        <p:spPr>
          <a:xfrm>
            <a:off x="4343058" y="4375529"/>
            <a:ext cx="743416" cy="743416"/>
          </a:xfrm>
          <a:prstGeom prst="ellipse">
            <a:avLst/>
          </a:prstGeom>
          <a:solidFill>
            <a:schemeClr val="accent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050" b="1" dirty="0">
                <a:solidFill>
                  <a:schemeClr val="bg1"/>
                </a:solidFill>
              </a:rPr>
              <a:t>REG</a:t>
            </a:r>
          </a:p>
        </p:txBody>
      </p:sp>
      <p:sp>
        <p:nvSpPr>
          <p:cNvPr id="30" name="Oval 29" descr="oval shape">
            <a:extLst>
              <a:ext uri="{FF2B5EF4-FFF2-40B4-BE49-F238E27FC236}">
                <a16:creationId xmlns:a16="http://schemas.microsoft.com/office/drawing/2014/main" id="{1FABE50A-5774-5D47-8251-B637B47A1B19}"/>
              </a:ext>
            </a:extLst>
          </p:cNvPr>
          <p:cNvSpPr>
            <a:spLocks noChangeAspect="1"/>
          </p:cNvSpPr>
          <p:nvPr/>
        </p:nvSpPr>
        <p:spPr>
          <a:xfrm>
            <a:off x="6102104" y="4079856"/>
            <a:ext cx="727576" cy="727576"/>
          </a:xfrm>
          <a:prstGeom prst="ellipse">
            <a:avLst/>
          </a:prstGeom>
          <a:solidFill>
            <a:schemeClr val="accent1">
              <a:lumMod val="60000"/>
              <a:lumOff val="4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solidFill>
                <a:schemeClr val="accent1">
                  <a:lumMod val="50000"/>
                </a:schemeClr>
              </a:solidFill>
            </a:endParaRPr>
          </a:p>
        </p:txBody>
      </p:sp>
      <p:sp>
        <p:nvSpPr>
          <p:cNvPr id="31" name="Oval 30" descr="oval shape">
            <a:extLst>
              <a:ext uri="{FF2B5EF4-FFF2-40B4-BE49-F238E27FC236}">
                <a16:creationId xmlns:a16="http://schemas.microsoft.com/office/drawing/2014/main" id="{0F09FED7-713C-6B4F-9CE4-0E63450FAC30}"/>
              </a:ext>
            </a:extLst>
          </p:cNvPr>
          <p:cNvSpPr>
            <a:spLocks noChangeAspect="1"/>
          </p:cNvSpPr>
          <p:nvPr/>
        </p:nvSpPr>
        <p:spPr>
          <a:xfrm>
            <a:off x="7146514" y="964672"/>
            <a:ext cx="632171" cy="632171"/>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solidFill>
                <a:schemeClr val="bg1"/>
              </a:solidFill>
            </a:endParaRPr>
          </a:p>
        </p:txBody>
      </p:sp>
      <p:sp>
        <p:nvSpPr>
          <p:cNvPr id="32" name="Oval 31" descr="oval shape">
            <a:extLst>
              <a:ext uri="{FF2B5EF4-FFF2-40B4-BE49-F238E27FC236}">
                <a16:creationId xmlns:a16="http://schemas.microsoft.com/office/drawing/2014/main" id="{4F6848F3-5104-7843-8042-57CC6ADF4A35}"/>
              </a:ext>
            </a:extLst>
          </p:cNvPr>
          <p:cNvSpPr>
            <a:spLocks noChangeAspect="1"/>
          </p:cNvSpPr>
          <p:nvPr/>
        </p:nvSpPr>
        <p:spPr>
          <a:xfrm>
            <a:off x="6063102" y="930805"/>
            <a:ext cx="906722" cy="906722"/>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050" dirty="0">
                <a:solidFill>
                  <a:schemeClr val="bg1"/>
                </a:solidFill>
              </a:rPr>
              <a:t>Turing Way</a:t>
            </a:r>
          </a:p>
        </p:txBody>
      </p:sp>
      <p:sp>
        <p:nvSpPr>
          <p:cNvPr id="45" name="Oval 44" descr="oval shape">
            <a:extLst>
              <a:ext uri="{FF2B5EF4-FFF2-40B4-BE49-F238E27FC236}">
                <a16:creationId xmlns:a16="http://schemas.microsoft.com/office/drawing/2014/main" id="{3993AA14-AE46-C947-9270-358D275885F3}"/>
              </a:ext>
            </a:extLst>
          </p:cNvPr>
          <p:cNvSpPr>
            <a:spLocks noChangeAspect="1"/>
          </p:cNvSpPr>
          <p:nvPr/>
        </p:nvSpPr>
        <p:spPr>
          <a:xfrm>
            <a:off x="5454699" y="2460791"/>
            <a:ext cx="1028700" cy="732793"/>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050" dirty="0">
                <a:solidFill>
                  <a:schemeClr val="bg1"/>
                </a:solidFill>
              </a:rPr>
              <a:t>Open Source Infrastructure</a:t>
            </a:r>
          </a:p>
        </p:txBody>
      </p:sp>
      <p:sp>
        <p:nvSpPr>
          <p:cNvPr id="40" name="Oval 39">
            <a:extLst>
              <a:ext uri="{FF2B5EF4-FFF2-40B4-BE49-F238E27FC236}">
                <a16:creationId xmlns:a16="http://schemas.microsoft.com/office/drawing/2014/main" id="{8C183591-DB12-9F42-ABC2-748C841ED49D}"/>
              </a:ext>
            </a:extLst>
          </p:cNvPr>
          <p:cNvSpPr/>
          <p:nvPr/>
        </p:nvSpPr>
        <p:spPr>
          <a:xfrm>
            <a:off x="3012531" y="1351157"/>
            <a:ext cx="1264841" cy="1028700"/>
          </a:xfrm>
          <a:prstGeom prst="ellipse">
            <a:avLst/>
          </a:prstGeom>
          <a:solidFill>
            <a:schemeClr val="accent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rtl="0"/>
            <a:r>
              <a:rPr lang="en-GB" b="1" dirty="0"/>
              <a:t>COMMS</a:t>
            </a:r>
          </a:p>
        </p:txBody>
      </p:sp>
      <p:sp>
        <p:nvSpPr>
          <p:cNvPr id="37" name="Oval 36">
            <a:extLst>
              <a:ext uri="{FF2B5EF4-FFF2-40B4-BE49-F238E27FC236}">
                <a16:creationId xmlns:a16="http://schemas.microsoft.com/office/drawing/2014/main" id="{A4DADBFE-9793-1742-AF13-26D836E7944D}"/>
              </a:ext>
            </a:extLst>
          </p:cNvPr>
          <p:cNvSpPr>
            <a:spLocks noChangeAspect="1"/>
          </p:cNvSpPr>
          <p:nvPr/>
        </p:nvSpPr>
        <p:spPr>
          <a:xfrm>
            <a:off x="5026202" y="1351213"/>
            <a:ext cx="1028700" cy="1028700"/>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rtl="0"/>
            <a:r>
              <a:rPr lang="en-GB" b="1" dirty="0"/>
              <a:t>TPS</a:t>
            </a:r>
          </a:p>
        </p:txBody>
      </p:sp>
      <p:sp>
        <p:nvSpPr>
          <p:cNvPr id="34" name="Oval 33">
            <a:extLst>
              <a:ext uri="{FF2B5EF4-FFF2-40B4-BE49-F238E27FC236}">
                <a16:creationId xmlns:a16="http://schemas.microsoft.com/office/drawing/2014/main" id="{0D36AB71-2229-F34E-84DA-D433C2A2E859}"/>
              </a:ext>
            </a:extLst>
          </p:cNvPr>
          <p:cNvSpPr>
            <a:spLocks noChangeAspect="1"/>
          </p:cNvSpPr>
          <p:nvPr/>
        </p:nvSpPr>
        <p:spPr>
          <a:xfrm>
            <a:off x="5003079" y="3208782"/>
            <a:ext cx="1095722" cy="1028700"/>
          </a:xfrm>
          <a:prstGeom prst="ellipse">
            <a:avLst/>
          </a:prstGeom>
          <a:solidFill>
            <a:schemeClr val="accent1">
              <a:lumMod val="60000"/>
              <a:lumOff val="4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rtl="0"/>
            <a:r>
              <a:rPr lang="en-GB" b="1" dirty="0"/>
              <a:t>SKILLS</a:t>
            </a:r>
          </a:p>
          <a:p>
            <a:pPr algn="ctr" rtl="0"/>
            <a:r>
              <a:rPr lang="en-GB" b="1" dirty="0"/>
              <a:t>&amp;</a:t>
            </a:r>
          </a:p>
          <a:p>
            <a:pPr algn="ctr" rtl="0"/>
            <a:r>
              <a:rPr lang="en-GB" b="1" dirty="0"/>
              <a:t>TRAINING</a:t>
            </a:r>
          </a:p>
        </p:txBody>
      </p:sp>
      <p:sp>
        <p:nvSpPr>
          <p:cNvPr id="59" name="Oval 58" descr="oval shape">
            <a:extLst>
              <a:ext uri="{FF2B5EF4-FFF2-40B4-BE49-F238E27FC236}">
                <a16:creationId xmlns:a16="http://schemas.microsoft.com/office/drawing/2014/main" id="{474E1A03-6451-B041-863C-C09218E38C79}"/>
              </a:ext>
            </a:extLst>
          </p:cNvPr>
          <p:cNvSpPr>
            <a:spLocks noChangeAspect="1"/>
          </p:cNvSpPr>
          <p:nvPr/>
        </p:nvSpPr>
        <p:spPr>
          <a:xfrm>
            <a:off x="4122886" y="856908"/>
            <a:ext cx="1028700" cy="763154"/>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AI Standards HUB</a:t>
            </a:r>
          </a:p>
          <a:p>
            <a:pPr algn="ctr" rtl="0"/>
            <a:endParaRPr lang="en-GB" sz="1050" dirty="0">
              <a:solidFill>
                <a:schemeClr val="bg1"/>
              </a:solidFill>
            </a:endParaRPr>
          </a:p>
        </p:txBody>
      </p:sp>
      <p:sp>
        <p:nvSpPr>
          <p:cNvPr id="60" name="Oval 59" descr="oval shape">
            <a:extLst>
              <a:ext uri="{FF2B5EF4-FFF2-40B4-BE49-F238E27FC236}">
                <a16:creationId xmlns:a16="http://schemas.microsoft.com/office/drawing/2014/main" id="{25E00AF1-C98C-C145-847E-A786C7217465}"/>
              </a:ext>
            </a:extLst>
          </p:cNvPr>
          <p:cNvSpPr>
            <a:spLocks noChangeAspect="1"/>
          </p:cNvSpPr>
          <p:nvPr/>
        </p:nvSpPr>
        <p:spPr>
          <a:xfrm>
            <a:off x="6542114" y="2601914"/>
            <a:ext cx="888942" cy="784866"/>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050" dirty="0">
                <a:solidFill>
                  <a:schemeClr val="bg1"/>
                </a:solidFill>
              </a:rPr>
              <a:t>Trustworthy systems</a:t>
            </a:r>
          </a:p>
        </p:txBody>
      </p:sp>
      <p:sp>
        <p:nvSpPr>
          <p:cNvPr id="61" name="Oval 60" descr="oval shape">
            <a:extLst>
              <a:ext uri="{FF2B5EF4-FFF2-40B4-BE49-F238E27FC236}">
                <a16:creationId xmlns:a16="http://schemas.microsoft.com/office/drawing/2014/main" id="{BDEBCCBB-9554-7143-AB7C-F426BFD9DF02}"/>
              </a:ext>
            </a:extLst>
          </p:cNvPr>
          <p:cNvSpPr>
            <a:spLocks noChangeAspect="1"/>
          </p:cNvSpPr>
          <p:nvPr/>
        </p:nvSpPr>
        <p:spPr>
          <a:xfrm>
            <a:off x="7110516" y="1673133"/>
            <a:ext cx="638629" cy="638629"/>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solidFill>
                <a:schemeClr val="bg1"/>
              </a:solidFill>
            </a:endParaRPr>
          </a:p>
        </p:txBody>
      </p:sp>
      <p:sp>
        <p:nvSpPr>
          <p:cNvPr id="62" name="Oval 61" descr="oval shape">
            <a:extLst>
              <a:ext uri="{FF2B5EF4-FFF2-40B4-BE49-F238E27FC236}">
                <a16:creationId xmlns:a16="http://schemas.microsoft.com/office/drawing/2014/main" id="{7F7F6DBC-9F70-1A46-B2A9-81FAF43F2F40}"/>
              </a:ext>
            </a:extLst>
          </p:cNvPr>
          <p:cNvSpPr>
            <a:spLocks noChangeAspect="1"/>
          </p:cNvSpPr>
          <p:nvPr/>
        </p:nvSpPr>
        <p:spPr>
          <a:xfrm>
            <a:off x="8121528" y="1759968"/>
            <a:ext cx="749923" cy="749923"/>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solidFill>
                <a:schemeClr val="bg1"/>
              </a:solidFill>
            </a:endParaRPr>
          </a:p>
        </p:txBody>
      </p:sp>
      <p:sp>
        <p:nvSpPr>
          <p:cNvPr id="63" name="Oval 62" descr="oval shape">
            <a:extLst>
              <a:ext uri="{FF2B5EF4-FFF2-40B4-BE49-F238E27FC236}">
                <a16:creationId xmlns:a16="http://schemas.microsoft.com/office/drawing/2014/main" id="{08FC59C1-D7F6-BD43-947C-950B71CF2284}"/>
              </a:ext>
            </a:extLst>
          </p:cNvPr>
          <p:cNvSpPr>
            <a:spLocks noChangeAspect="1"/>
          </p:cNvSpPr>
          <p:nvPr/>
        </p:nvSpPr>
        <p:spPr>
          <a:xfrm>
            <a:off x="7489442" y="2467090"/>
            <a:ext cx="1205151" cy="938696"/>
          </a:xfrm>
          <a:prstGeom prst="ellipse">
            <a:avLst/>
          </a:prstGeom>
          <a:solidFill>
            <a:schemeClr val="accent5"/>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050" dirty="0">
                <a:solidFill>
                  <a:schemeClr val="bg1"/>
                </a:solidFill>
              </a:rPr>
              <a:t>Open Research Community Management</a:t>
            </a:r>
          </a:p>
        </p:txBody>
      </p:sp>
      <p:sp>
        <p:nvSpPr>
          <p:cNvPr id="43" name="Oval 42">
            <a:extLst>
              <a:ext uri="{FF2B5EF4-FFF2-40B4-BE49-F238E27FC236}">
                <a16:creationId xmlns:a16="http://schemas.microsoft.com/office/drawing/2014/main" id="{9A318B9F-E9B1-7948-BDBB-FFB45E7B91B8}"/>
              </a:ext>
            </a:extLst>
          </p:cNvPr>
          <p:cNvSpPr>
            <a:spLocks noChangeAspect="1"/>
          </p:cNvSpPr>
          <p:nvPr/>
        </p:nvSpPr>
        <p:spPr>
          <a:xfrm>
            <a:off x="3062458" y="3203428"/>
            <a:ext cx="1280600" cy="1028700"/>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rtl="0"/>
            <a:r>
              <a:rPr lang="en-GB" b="1" dirty="0"/>
              <a:t>URBAN ANALYTICS</a:t>
            </a:r>
          </a:p>
        </p:txBody>
      </p:sp>
      <p:sp>
        <p:nvSpPr>
          <p:cNvPr id="82" name="Oval 81" descr="oval shape">
            <a:extLst>
              <a:ext uri="{FF2B5EF4-FFF2-40B4-BE49-F238E27FC236}">
                <a16:creationId xmlns:a16="http://schemas.microsoft.com/office/drawing/2014/main" id="{E1F016F7-978C-D840-8730-63139714F4A5}"/>
              </a:ext>
            </a:extLst>
          </p:cNvPr>
          <p:cNvSpPr>
            <a:spLocks noChangeAspect="1"/>
          </p:cNvSpPr>
          <p:nvPr/>
        </p:nvSpPr>
        <p:spPr>
          <a:xfrm>
            <a:off x="1975702" y="4009227"/>
            <a:ext cx="670737" cy="670737"/>
          </a:xfrm>
          <a:prstGeom prst="ellipse">
            <a:avLst/>
          </a:prstGeom>
          <a:solidFill>
            <a:schemeClr val="accent3"/>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sp>
        <p:nvSpPr>
          <p:cNvPr id="86" name="Oval 85" descr="oval shape">
            <a:extLst>
              <a:ext uri="{FF2B5EF4-FFF2-40B4-BE49-F238E27FC236}">
                <a16:creationId xmlns:a16="http://schemas.microsoft.com/office/drawing/2014/main" id="{CE86145E-D6FC-C044-B5CF-63C1C0BECED2}"/>
              </a:ext>
            </a:extLst>
          </p:cNvPr>
          <p:cNvSpPr>
            <a:spLocks noChangeAspect="1"/>
          </p:cNvSpPr>
          <p:nvPr/>
        </p:nvSpPr>
        <p:spPr>
          <a:xfrm>
            <a:off x="2240672" y="1021562"/>
            <a:ext cx="631167" cy="631167"/>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050" dirty="0"/>
          </a:p>
        </p:txBody>
      </p:sp>
      <p:cxnSp>
        <p:nvCxnSpPr>
          <p:cNvPr id="36" name="Straight Connector 35" descr="line connector">
            <a:extLst>
              <a:ext uri="{FF2B5EF4-FFF2-40B4-BE49-F238E27FC236}">
                <a16:creationId xmlns:a16="http://schemas.microsoft.com/office/drawing/2014/main" id="{5CCB23FE-BAEB-EC70-176E-8D4A9D6A3E5F}"/>
              </a:ext>
            </a:extLst>
          </p:cNvPr>
          <p:cNvCxnSpPr>
            <a:cxnSpLocks/>
            <a:stCxn id="37" idx="1"/>
          </p:cNvCxnSpPr>
          <p:nvPr/>
        </p:nvCxnSpPr>
        <p:spPr>
          <a:xfrm flipH="1" flipV="1">
            <a:off x="5106263" y="1428595"/>
            <a:ext cx="70589" cy="73268"/>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6901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DE1E936-8178-49EC-9C3A-1E5D7EAC11CC}"/>
              </a:ext>
            </a:extLst>
          </p:cNvPr>
          <p:cNvSpPr>
            <a:spLocks noGrp="1"/>
          </p:cNvSpPr>
          <p:nvPr>
            <p:ph type="body" sz="quarter" idx="20"/>
          </p:nvPr>
        </p:nvSpPr>
        <p:spPr/>
        <p:txBody>
          <a:bodyPr/>
          <a:lstStyle/>
          <a:p>
            <a:r>
              <a:rPr lang="en-GB"/>
              <a:t>How to get in touch….</a:t>
            </a:r>
          </a:p>
        </p:txBody>
      </p:sp>
      <p:sp>
        <p:nvSpPr>
          <p:cNvPr id="5" name="Text Placeholder 4">
            <a:extLst>
              <a:ext uri="{FF2B5EF4-FFF2-40B4-BE49-F238E27FC236}">
                <a16:creationId xmlns:a16="http://schemas.microsoft.com/office/drawing/2014/main" id="{69A7B7C2-41BC-4D09-8BAE-FC386047333F}"/>
              </a:ext>
            </a:extLst>
          </p:cNvPr>
          <p:cNvSpPr>
            <a:spLocks noGrp="1"/>
          </p:cNvSpPr>
          <p:nvPr>
            <p:ph type="body" sz="quarter" idx="13"/>
          </p:nvPr>
        </p:nvSpPr>
        <p:spPr/>
        <p:txBody>
          <a:bodyPr/>
          <a:lstStyle/>
          <a:p>
            <a:r>
              <a:rPr lang="en-GB"/>
              <a:t>Programme Director</a:t>
            </a:r>
          </a:p>
        </p:txBody>
      </p:sp>
      <p:sp>
        <p:nvSpPr>
          <p:cNvPr id="7" name="Text Placeholder 11">
            <a:extLst>
              <a:ext uri="{FF2B5EF4-FFF2-40B4-BE49-F238E27FC236}">
                <a16:creationId xmlns:a16="http://schemas.microsoft.com/office/drawing/2014/main" id="{85909A7C-D27D-4076-8E92-BFDDE1E77608}"/>
              </a:ext>
            </a:extLst>
          </p:cNvPr>
          <p:cNvSpPr txBox="1">
            <a:spLocks/>
          </p:cNvSpPr>
          <p:nvPr/>
        </p:nvSpPr>
        <p:spPr>
          <a:xfrm>
            <a:off x="431799" y="1995101"/>
            <a:ext cx="1656406" cy="272700"/>
          </a:xfrm>
          <a:prstGeom prst="rect">
            <a:avLst/>
          </a:prstGeom>
        </p:spPr>
        <p:txBody>
          <a:bodyPr vert="horz" lIns="0" tIns="0" rIns="0" bIns="0" rtlCol="0" anchor="t" anchorCtr="0">
            <a:no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16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Programme Management</a:t>
            </a:r>
          </a:p>
        </p:txBody>
      </p:sp>
      <p:cxnSp>
        <p:nvCxnSpPr>
          <p:cNvPr id="9" name="Straight Connector 8">
            <a:extLst>
              <a:ext uri="{FF2B5EF4-FFF2-40B4-BE49-F238E27FC236}">
                <a16:creationId xmlns:a16="http://schemas.microsoft.com/office/drawing/2014/main" id="{D494DD70-F653-4002-AC1B-DE7B49FC3392}"/>
              </a:ext>
            </a:extLst>
          </p:cNvPr>
          <p:cNvCxnSpPr>
            <a:cxnSpLocks/>
          </p:cNvCxnSpPr>
          <p:nvPr/>
        </p:nvCxnSpPr>
        <p:spPr>
          <a:xfrm>
            <a:off x="431800" y="1995101"/>
            <a:ext cx="8280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8B2FCD1-62A7-46F4-93A1-8C51E66E5A65}"/>
              </a:ext>
            </a:extLst>
          </p:cNvPr>
          <p:cNvCxnSpPr>
            <a:cxnSpLocks/>
          </p:cNvCxnSpPr>
          <p:nvPr/>
        </p:nvCxnSpPr>
        <p:spPr>
          <a:xfrm>
            <a:off x="431800" y="2824113"/>
            <a:ext cx="8280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8DC3CCAD-AF03-4272-9C9B-7F47F1D9A7F9}"/>
              </a:ext>
            </a:extLst>
          </p:cNvPr>
          <p:cNvSpPr txBox="1">
            <a:spLocks/>
          </p:cNvSpPr>
          <p:nvPr/>
        </p:nvSpPr>
        <p:spPr>
          <a:xfrm>
            <a:off x="431799" y="2877738"/>
            <a:ext cx="1656406" cy="272700"/>
          </a:xfrm>
          <a:prstGeom prst="rect">
            <a:avLst/>
          </a:prstGeom>
        </p:spPr>
        <p:txBody>
          <a:bodyPr vert="horz" lIns="0" tIns="0" rIns="0" bIns="0" rtlCol="0" anchor="t" anchorCtr="0">
            <a:no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16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Tools, Practices and Systems</a:t>
            </a:r>
          </a:p>
        </p:txBody>
      </p:sp>
      <p:grpSp>
        <p:nvGrpSpPr>
          <p:cNvPr id="17" name="Group 16">
            <a:extLst>
              <a:ext uri="{FF2B5EF4-FFF2-40B4-BE49-F238E27FC236}">
                <a16:creationId xmlns:a16="http://schemas.microsoft.com/office/drawing/2014/main" id="{A8ABB15A-F439-4E10-BFDC-21596EFA3A24}"/>
              </a:ext>
            </a:extLst>
          </p:cNvPr>
          <p:cNvGrpSpPr/>
          <p:nvPr/>
        </p:nvGrpSpPr>
        <p:grpSpPr>
          <a:xfrm>
            <a:off x="2399857" y="1233382"/>
            <a:ext cx="2595600" cy="640800"/>
            <a:chOff x="4271680" y="127324"/>
            <a:chExt cx="1439909" cy="507874"/>
          </a:xfrm>
        </p:grpSpPr>
        <p:sp>
          <p:nvSpPr>
            <p:cNvPr id="18" name="Rectangle: Rounded Corners 17">
              <a:extLst>
                <a:ext uri="{FF2B5EF4-FFF2-40B4-BE49-F238E27FC236}">
                  <a16:creationId xmlns:a16="http://schemas.microsoft.com/office/drawing/2014/main" id="{6B0FD05C-E006-440A-BE1A-C0D0FC9ED8FC}"/>
                </a:ext>
              </a:extLst>
            </p:cNvPr>
            <p:cNvSpPr/>
            <p:nvPr/>
          </p:nvSpPr>
          <p:spPr>
            <a:xfrm>
              <a:off x="4271680" y="127324"/>
              <a:ext cx="1439909" cy="507874"/>
            </a:xfrm>
            <a:prstGeom prst="roundRect">
              <a:avLst>
                <a:gd name="adj" fmla="val 10000"/>
              </a:avLst>
            </a:pr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GB"/>
            </a:p>
          </p:txBody>
        </p:sp>
        <p:sp>
          <p:nvSpPr>
            <p:cNvPr id="19" name="Rectangle: Rounded Corners 4">
              <a:extLst>
                <a:ext uri="{FF2B5EF4-FFF2-40B4-BE49-F238E27FC236}">
                  <a16:creationId xmlns:a16="http://schemas.microsoft.com/office/drawing/2014/main" id="{4193C72C-03B0-4AA8-A6F9-84546BB77F76}"/>
                </a:ext>
              </a:extLst>
            </p:cNvPr>
            <p:cNvSpPr txBox="1"/>
            <p:nvPr/>
          </p:nvSpPr>
          <p:spPr>
            <a:xfrm>
              <a:off x="4286555" y="142199"/>
              <a:ext cx="1410159" cy="4781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err="1">
                  <a:solidFill>
                    <a:prstClr val="white"/>
                  </a:solidFill>
                  <a:latin typeface="Arial"/>
                </a:rPr>
                <a:t>asobey</a:t>
              </a:r>
              <a:r>
                <a:rPr kumimoji="0" lang="en-GB" sz="1300" b="1" i="0" u="none" strike="noStrike" kern="1200" cap="none" spc="0" normalizeH="0" baseline="0" noProof="0">
                  <a:ln>
                    <a:noFill/>
                  </a:ln>
                  <a:solidFill>
                    <a:prstClr val="white"/>
                  </a:solidFill>
                  <a:effectLst/>
                  <a:uLnTx/>
                  <a:uFillTx/>
                  <a:latin typeface="Arial"/>
                </a:rPr>
                <a:t>@turing.ac.uk</a:t>
              </a:r>
              <a:endParaRPr kumimoji="0" lang="en-GB" sz="1300" b="1" i="0" u="none" strike="noStrike" kern="1200" cap="none" spc="0" normalizeH="0" baseline="0" noProof="0">
                <a:ln>
                  <a:noFill/>
                </a:ln>
                <a:solidFill>
                  <a:prstClr val="white"/>
                </a:solidFill>
                <a:effectLst/>
                <a:uLnTx/>
                <a:uFillTx/>
                <a:latin typeface="Arial"/>
                <a:ea typeface="+mn-ea"/>
                <a:cs typeface="+mn-cs"/>
              </a:endParaRPr>
            </a:p>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a:solidFill>
                    <a:prstClr val="white"/>
                  </a:solidFill>
                  <a:latin typeface="Arial"/>
                </a:rPr>
                <a:t>Programme Director</a:t>
              </a:r>
              <a:endParaRPr kumimoji="0" lang="en-GB" sz="13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20" name="Group 19">
            <a:extLst>
              <a:ext uri="{FF2B5EF4-FFF2-40B4-BE49-F238E27FC236}">
                <a16:creationId xmlns:a16="http://schemas.microsoft.com/office/drawing/2014/main" id="{5AAFD2F8-35A4-47EA-BA53-7E2DF4B59950}"/>
              </a:ext>
            </a:extLst>
          </p:cNvPr>
          <p:cNvGrpSpPr/>
          <p:nvPr/>
        </p:nvGrpSpPr>
        <p:grpSpPr>
          <a:xfrm>
            <a:off x="2417151" y="2958003"/>
            <a:ext cx="2595600" cy="640800"/>
            <a:chOff x="4271680" y="838349"/>
            <a:chExt cx="1439909" cy="507874"/>
          </a:xfrm>
        </p:grpSpPr>
        <p:sp>
          <p:nvSpPr>
            <p:cNvPr id="21" name="Rectangle: Rounded Corners 20">
              <a:extLst>
                <a:ext uri="{FF2B5EF4-FFF2-40B4-BE49-F238E27FC236}">
                  <a16:creationId xmlns:a16="http://schemas.microsoft.com/office/drawing/2014/main" id="{A81878B7-B2B3-4AE6-81F3-31AD6ABEF564}"/>
                </a:ext>
              </a:extLst>
            </p:cNvPr>
            <p:cNvSpPr/>
            <p:nvPr/>
          </p:nvSpPr>
          <p:spPr>
            <a:xfrm>
              <a:off x="4271680" y="838349"/>
              <a:ext cx="1439909" cy="507874"/>
            </a:xfrm>
            <a:prstGeom prst="roundRect">
              <a:avLst>
                <a:gd name="adj" fmla="val 10000"/>
              </a:avLst>
            </a:pr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GB"/>
            </a:p>
          </p:txBody>
        </p:sp>
        <p:sp>
          <p:nvSpPr>
            <p:cNvPr id="22" name="Rectangle: Rounded Corners 6">
              <a:extLst>
                <a:ext uri="{FF2B5EF4-FFF2-40B4-BE49-F238E27FC236}">
                  <a16:creationId xmlns:a16="http://schemas.microsoft.com/office/drawing/2014/main" id="{8A0A83FF-66FD-4932-A048-28EF47592C49}"/>
                </a:ext>
              </a:extLst>
            </p:cNvPr>
            <p:cNvSpPr txBox="1"/>
            <p:nvPr/>
          </p:nvSpPr>
          <p:spPr>
            <a:xfrm>
              <a:off x="4286555" y="853224"/>
              <a:ext cx="1410159" cy="4781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a:solidFill>
                    <a:schemeClr val="bg1"/>
                  </a:solidFill>
                  <a:latin typeface="Arial"/>
                </a:rPr>
                <a:t>gkayumbi@turing.ac.uk</a:t>
              </a:r>
            </a:p>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en-GB" sz="1300" i="0" u="none" strike="noStrike" kern="1200" cap="none" spc="0" normalizeH="0" baseline="0" noProof="0">
                  <a:ln>
                    <a:noFill/>
                  </a:ln>
                  <a:solidFill>
                    <a:prstClr val="white"/>
                  </a:solidFill>
                  <a:effectLst/>
                  <a:uLnTx/>
                  <a:uFillTx/>
                  <a:latin typeface="Arial"/>
                  <a:ea typeface="+mn-ea"/>
                  <a:cs typeface="+mn-cs"/>
                </a:rPr>
                <a:t>Senior Research Community Manager</a:t>
              </a:r>
            </a:p>
          </p:txBody>
        </p:sp>
      </p:grpSp>
      <p:grpSp>
        <p:nvGrpSpPr>
          <p:cNvPr id="32" name="Group 31">
            <a:extLst>
              <a:ext uri="{FF2B5EF4-FFF2-40B4-BE49-F238E27FC236}">
                <a16:creationId xmlns:a16="http://schemas.microsoft.com/office/drawing/2014/main" id="{9103FDFF-E391-41A2-8E4E-56A864E3CE5C}"/>
              </a:ext>
            </a:extLst>
          </p:cNvPr>
          <p:cNvGrpSpPr/>
          <p:nvPr/>
        </p:nvGrpSpPr>
        <p:grpSpPr>
          <a:xfrm>
            <a:off x="2390323" y="2074877"/>
            <a:ext cx="2596976" cy="641625"/>
            <a:chOff x="3437453" y="1549374"/>
            <a:chExt cx="1439909" cy="507874"/>
          </a:xfrm>
          <a:solidFill>
            <a:schemeClr val="accent1"/>
          </a:solidFill>
        </p:grpSpPr>
        <p:sp>
          <p:nvSpPr>
            <p:cNvPr id="33" name="Rectangle: Rounded Corners 32">
              <a:extLst>
                <a:ext uri="{FF2B5EF4-FFF2-40B4-BE49-F238E27FC236}">
                  <a16:creationId xmlns:a16="http://schemas.microsoft.com/office/drawing/2014/main" id="{9989F551-98AB-407B-9D19-A2B2AD9FAC2E}"/>
                </a:ext>
              </a:extLst>
            </p:cNvPr>
            <p:cNvSpPr/>
            <p:nvPr/>
          </p:nvSpPr>
          <p:spPr>
            <a:xfrm>
              <a:off x="3437453" y="1549374"/>
              <a:ext cx="1439909" cy="507874"/>
            </a:xfrm>
            <a:prstGeom prst="roundRect">
              <a:avLst>
                <a:gd name="adj" fmla="val 10000"/>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GB"/>
            </a:p>
          </p:txBody>
        </p:sp>
        <p:sp>
          <p:nvSpPr>
            <p:cNvPr id="34" name="Rectangle: Rounded Corners 8">
              <a:extLst>
                <a:ext uri="{FF2B5EF4-FFF2-40B4-BE49-F238E27FC236}">
                  <a16:creationId xmlns:a16="http://schemas.microsoft.com/office/drawing/2014/main" id="{2D90D0CF-C08E-4EF9-B667-7365D1755CF0}"/>
                </a:ext>
              </a:extLst>
            </p:cNvPr>
            <p:cNvSpPr txBox="1"/>
            <p:nvPr/>
          </p:nvSpPr>
          <p:spPr>
            <a:xfrm>
              <a:off x="3452328" y="1573731"/>
              <a:ext cx="1410159" cy="47812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en-GB" sz="1300" b="1" i="0" u="none" strike="noStrike" kern="1200" cap="none" spc="0" normalizeH="0" baseline="0" noProof="0">
                  <a:ln>
                    <a:noFill/>
                  </a:ln>
                  <a:solidFill>
                    <a:prstClr val="white"/>
                  </a:solidFill>
                  <a:effectLst/>
                  <a:uLnTx/>
                  <a:uFillTx/>
                  <a:latin typeface="Arial"/>
                  <a:ea typeface="+mn-ea"/>
                  <a:cs typeface="+mn-cs"/>
                </a:rPr>
                <a:t>khenderson@turing.ac.uk</a:t>
              </a:r>
              <a:br>
                <a:rPr kumimoji="0" lang="en-GB" sz="1300" b="0" i="0" u="none" strike="noStrike" kern="1200" cap="none" spc="0" normalizeH="0" baseline="0" noProof="0">
                  <a:ln>
                    <a:noFill/>
                  </a:ln>
                  <a:solidFill>
                    <a:prstClr val="white"/>
                  </a:solidFill>
                  <a:effectLst/>
                  <a:uLnTx/>
                  <a:uFillTx/>
                  <a:latin typeface="Arial"/>
                  <a:ea typeface="+mn-ea"/>
                  <a:cs typeface="+mn-cs"/>
                </a:rPr>
              </a:br>
              <a:r>
                <a:rPr kumimoji="0" lang="en-GB" sz="1300" b="0" i="0" u="none" strike="noStrike" kern="1200" cap="none" spc="0" normalizeH="0" baseline="0" noProof="0">
                  <a:ln>
                    <a:noFill/>
                  </a:ln>
                  <a:solidFill>
                    <a:prstClr val="white"/>
                  </a:solidFill>
                  <a:effectLst/>
                  <a:uLnTx/>
                  <a:uFillTx/>
                  <a:latin typeface="Arial"/>
                  <a:ea typeface="+mn-ea"/>
                  <a:cs typeface="+mn-cs"/>
                </a:rPr>
                <a:t>Programme Manager</a:t>
              </a:r>
            </a:p>
          </p:txBody>
        </p:sp>
      </p:grpSp>
      <p:grpSp>
        <p:nvGrpSpPr>
          <p:cNvPr id="35" name="Group 34">
            <a:extLst>
              <a:ext uri="{FF2B5EF4-FFF2-40B4-BE49-F238E27FC236}">
                <a16:creationId xmlns:a16="http://schemas.microsoft.com/office/drawing/2014/main" id="{5B02B590-0AF8-45EB-8186-36A8F5051CA4}"/>
              </a:ext>
            </a:extLst>
          </p:cNvPr>
          <p:cNvGrpSpPr/>
          <p:nvPr/>
        </p:nvGrpSpPr>
        <p:grpSpPr>
          <a:xfrm>
            <a:off x="5815255" y="2096849"/>
            <a:ext cx="2595600" cy="641615"/>
            <a:chOff x="3437453" y="1549374"/>
            <a:chExt cx="1439909" cy="507874"/>
          </a:xfrm>
          <a:solidFill>
            <a:schemeClr val="accent1"/>
          </a:solidFill>
        </p:grpSpPr>
        <p:sp>
          <p:nvSpPr>
            <p:cNvPr id="36" name="Rectangle: Rounded Corners 35">
              <a:extLst>
                <a:ext uri="{FF2B5EF4-FFF2-40B4-BE49-F238E27FC236}">
                  <a16:creationId xmlns:a16="http://schemas.microsoft.com/office/drawing/2014/main" id="{46CD4978-E749-4D0F-91CD-C230246C4371}"/>
                </a:ext>
              </a:extLst>
            </p:cNvPr>
            <p:cNvSpPr/>
            <p:nvPr/>
          </p:nvSpPr>
          <p:spPr>
            <a:xfrm>
              <a:off x="3437453" y="1549374"/>
              <a:ext cx="1439909" cy="507874"/>
            </a:xfrm>
            <a:prstGeom prst="roundRect">
              <a:avLst>
                <a:gd name="adj" fmla="val 10000"/>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GB"/>
            </a:p>
          </p:txBody>
        </p:sp>
        <p:sp>
          <p:nvSpPr>
            <p:cNvPr id="37" name="Rectangle: Rounded Corners 8">
              <a:extLst>
                <a:ext uri="{FF2B5EF4-FFF2-40B4-BE49-F238E27FC236}">
                  <a16:creationId xmlns:a16="http://schemas.microsoft.com/office/drawing/2014/main" id="{09C6C7E1-46CB-4027-A8A0-C238CE9D4A8D}"/>
                </a:ext>
              </a:extLst>
            </p:cNvPr>
            <p:cNvSpPr txBox="1"/>
            <p:nvPr/>
          </p:nvSpPr>
          <p:spPr>
            <a:xfrm>
              <a:off x="3452328" y="1564249"/>
              <a:ext cx="1410159" cy="47812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err="1">
                  <a:solidFill>
                    <a:prstClr val="white"/>
                  </a:solidFill>
                  <a:latin typeface="Arial"/>
                </a:rPr>
                <a:t>abudden</a:t>
              </a:r>
              <a:r>
                <a:rPr kumimoji="0" lang="en-GB" sz="1300" b="1" i="0" u="none" strike="noStrike" kern="1200" cap="none" spc="0" normalizeH="0" baseline="0" noProof="0">
                  <a:ln>
                    <a:noFill/>
                  </a:ln>
                  <a:solidFill>
                    <a:prstClr val="white"/>
                  </a:solidFill>
                  <a:effectLst/>
                  <a:uLnTx/>
                  <a:uFillTx/>
                  <a:latin typeface="Arial"/>
                  <a:ea typeface="+mn-ea"/>
                  <a:cs typeface="+mn-cs"/>
                </a:rPr>
                <a:t>@turing.ac.uk</a:t>
              </a:r>
              <a:br>
                <a:rPr kumimoji="0" lang="en-GB" sz="1300" b="1" i="0" u="none" strike="noStrike" kern="1200" cap="none" spc="0" normalizeH="0" baseline="0" noProof="0">
                  <a:ln>
                    <a:noFill/>
                  </a:ln>
                  <a:solidFill>
                    <a:prstClr val="white"/>
                  </a:solidFill>
                  <a:effectLst/>
                  <a:uLnTx/>
                  <a:uFillTx/>
                  <a:latin typeface="Arial"/>
                  <a:ea typeface="+mn-ea"/>
                  <a:cs typeface="+mn-cs"/>
                </a:rPr>
              </a:br>
              <a:r>
                <a:rPr kumimoji="0" lang="en-GB" sz="1300" b="0" i="0" u="none" strike="noStrike" kern="1200" cap="none" spc="0" normalizeH="0" baseline="0" noProof="0">
                  <a:ln>
                    <a:noFill/>
                  </a:ln>
                  <a:solidFill>
                    <a:prstClr val="white"/>
                  </a:solidFill>
                  <a:effectLst/>
                  <a:uLnTx/>
                  <a:uFillTx/>
                  <a:latin typeface="Arial"/>
                  <a:ea typeface="+mn-ea"/>
                  <a:cs typeface="+mn-cs"/>
                </a:rPr>
                <a:t>Research Project Manager</a:t>
              </a:r>
            </a:p>
          </p:txBody>
        </p:sp>
      </p:grpSp>
      <p:cxnSp>
        <p:nvCxnSpPr>
          <p:cNvPr id="38" name="Straight Connector 37">
            <a:extLst>
              <a:ext uri="{FF2B5EF4-FFF2-40B4-BE49-F238E27FC236}">
                <a16:creationId xmlns:a16="http://schemas.microsoft.com/office/drawing/2014/main" id="{63EE5421-3255-4E37-8826-1C02E4015402}"/>
              </a:ext>
            </a:extLst>
          </p:cNvPr>
          <p:cNvCxnSpPr>
            <a:cxnSpLocks/>
          </p:cNvCxnSpPr>
          <p:nvPr/>
        </p:nvCxnSpPr>
        <p:spPr>
          <a:xfrm>
            <a:off x="431800" y="3812798"/>
            <a:ext cx="8280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 Placeholder 11">
            <a:extLst>
              <a:ext uri="{FF2B5EF4-FFF2-40B4-BE49-F238E27FC236}">
                <a16:creationId xmlns:a16="http://schemas.microsoft.com/office/drawing/2014/main" id="{2D282769-7850-4411-91E2-C2ED19A2E100}"/>
              </a:ext>
            </a:extLst>
          </p:cNvPr>
          <p:cNvSpPr txBox="1">
            <a:spLocks/>
          </p:cNvSpPr>
          <p:nvPr/>
        </p:nvSpPr>
        <p:spPr>
          <a:xfrm>
            <a:off x="431799" y="3859017"/>
            <a:ext cx="1656406" cy="272700"/>
          </a:xfrm>
          <a:prstGeom prst="rect">
            <a:avLst/>
          </a:prstGeom>
        </p:spPr>
        <p:txBody>
          <a:bodyPr vert="horz" lIns="0" tIns="0" rIns="0" bIns="0" rtlCol="0" anchor="t" anchorCtr="0">
            <a:noAutofit/>
          </a:bodyPr>
          <a:lstStyle>
            <a:lvl1pPr marL="0" marR="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sz="1600" b="0" kern="1200">
                <a:solidFill>
                  <a:schemeClr val="bg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18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18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ts val="800"/>
              </a:spcAft>
              <a:buClrTx/>
              <a:buSzTx/>
              <a:buFont typeface="Arial" panose="020B0604020202020204" pitchFamily="34" charset="0"/>
              <a:buNone/>
              <a:tabLst/>
              <a:defRPr/>
            </a:pPr>
            <a:r>
              <a:rPr kumimoji="0" lang="en-GB" sz="1600" b="0" i="0" u="none" strike="noStrike" kern="1200" cap="none" spc="0" normalizeH="0" baseline="0" noProof="0">
                <a:ln>
                  <a:noFill/>
                </a:ln>
                <a:solidFill>
                  <a:prstClr val="white"/>
                </a:solidFill>
                <a:effectLst/>
                <a:uLnTx/>
                <a:uFillTx/>
                <a:latin typeface="Arial"/>
                <a:ea typeface="+mn-ea"/>
                <a:cs typeface="+mn-cs"/>
              </a:rPr>
              <a:t>Partnerships Lead</a:t>
            </a:r>
          </a:p>
        </p:txBody>
      </p:sp>
      <p:grpSp>
        <p:nvGrpSpPr>
          <p:cNvPr id="41" name="Group 40">
            <a:extLst>
              <a:ext uri="{FF2B5EF4-FFF2-40B4-BE49-F238E27FC236}">
                <a16:creationId xmlns:a16="http://schemas.microsoft.com/office/drawing/2014/main" id="{4B9113B2-6FBD-414B-BB92-5F3013446CFF}"/>
              </a:ext>
            </a:extLst>
          </p:cNvPr>
          <p:cNvGrpSpPr/>
          <p:nvPr/>
        </p:nvGrpSpPr>
        <p:grpSpPr>
          <a:xfrm>
            <a:off x="5815255" y="3978929"/>
            <a:ext cx="2595600" cy="640800"/>
            <a:chOff x="3479175" y="838349"/>
            <a:chExt cx="2232414" cy="507874"/>
          </a:xfrm>
          <a:solidFill>
            <a:schemeClr val="accent6"/>
          </a:solidFill>
        </p:grpSpPr>
        <p:sp>
          <p:nvSpPr>
            <p:cNvPr id="42" name="Rectangle: Rounded Corners 41">
              <a:extLst>
                <a:ext uri="{FF2B5EF4-FFF2-40B4-BE49-F238E27FC236}">
                  <a16:creationId xmlns:a16="http://schemas.microsoft.com/office/drawing/2014/main" id="{AD08D14A-058F-42C8-8A8F-4619B5FB08CE}"/>
                </a:ext>
              </a:extLst>
            </p:cNvPr>
            <p:cNvSpPr/>
            <p:nvPr/>
          </p:nvSpPr>
          <p:spPr>
            <a:xfrm>
              <a:off x="3479175" y="838349"/>
              <a:ext cx="2232414" cy="507874"/>
            </a:xfrm>
            <a:prstGeom prst="roundRect">
              <a:avLst>
                <a:gd name="adj" fmla="val 10000"/>
              </a:avLst>
            </a:prstGeom>
            <a:grp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GB"/>
            </a:p>
          </p:txBody>
        </p:sp>
        <p:sp>
          <p:nvSpPr>
            <p:cNvPr id="43" name="Rectangle: Rounded Corners 6">
              <a:extLst>
                <a:ext uri="{FF2B5EF4-FFF2-40B4-BE49-F238E27FC236}">
                  <a16:creationId xmlns:a16="http://schemas.microsoft.com/office/drawing/2014/main" id="{4916A729-3CC6-4C67-A74A-7E3045B3D56A}"/>
                </a:ext>
              </a:extLst>
            </p:cNvPr>
            <p:cNvSpPr txBox="1"/>
            <p:nvPr/>
          </p:nvSpPr>
          <p:spPr>
            <a:xfrm>
              <a:off x="3528349" y="853224"/>
              <a:ext cx="2168368" cy="478124"/>
            </a:xfrm>
            <a:prstGeom prst="rect">
              <a:avLst/>
            </a:prstGeom>
            <a:grpFill/>
            <a:ln>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a:solidFill>
                    <a:prstClr val="white"/>
                  </a:solidFill>
                  <a:latin typeface="Arial"/>
                </a:rPr>
                <a:t>xbrouwer@turing.ac.uk</a:t>
              </a:r>
            </a:p>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a:solidFill>
                    <a:prstClr val="white"/>
                  </a:solidFill>
                  <a:latin typeface="Arial"/>
                </a:rPr>
                <a:t>P</a:t>
              </a:r>
              <a:r>
                <a:rPr kumimoji="0" lang="en-GB" sz="1300" i="0" u="none" strike="noStrike" kern="1200" cap="none" spc="0" normalizeH="0" baseline="0" noProof="0" err="1">
                  <a:ln>
                    <a:noFill/>
                  </a:ln>
                  <a:solidFill>
                    <a:prstClr val="white"/>
                  </a:solidFill>
                  <a:effectLst/>
                  <a:uLnTx/>
                  <a:uFillTx/>
                  <a:latin typeface="Arial"/>
                  <a:ea typeface="+mn-ea"/>
                  <a:cs typeface="+mn-cs"/>
                </a:rPr>
                <a:t>artnerships</a:t>
              </a:r>
              <a:r>
                <a:rPr kumimoji="0" lang="en-GB" sz="1300" i="0" u="none" strike="noStrike" kern="1200" cap="none" spc="0" normalizeH="0" baseline="0" noProof="0">
                  <a:ln>
                    <a:noFill/>
                  </a:ln>
                  <a:solidFill>
                    <a:prstClr val="white"/>
                  </a:solidFill>
                  <a:effectLst/>
                  <a:uLnTx/>
                  <a:uFillTx/>
                  <a:latin typeface="Arial"/>
                  <a:ea typeface="+mn-ea"/>
                  <a:cs typeface="+mn-cs"/>
                </a:rPr>
                <a:t> Development Manager</a:t>
              </a:r>
            </a:p>
          </p:txBody>
        </p:sp>
      </p:grpSp>
      <p:grpSp>
        <p:nvGrpSpPr>
          <p:cNvPr id="25" name="Group 24">
            <a:extLst>
              <a:ext uri="{FF2B5EF4-FFF2-40B4-BE49-F238E27FC236}">
                <a16:creationId xmlns:a16="http://schemas.microsoft.com/office/drawing/2014/main" id="{54A63FFC-687E-4D0B-B20E-3452826B3E82}"/>
              </a:ext>
            </a:extLst>
          </p:cNvPr>
          <p:cNvGrpSpPr/>
          <p:nvPr/>
        </p:nvGrpSpPr>
        <p:grpSpPr>
          <a:xfrm>
            <a:off x="2417149" y="3959268"/>
            <a:ext cx="2595600" cy="640800"/>
            <a:chOff x="3479175" y="838349"/>
            <a:chExt cx="2232414" cy="507874"/>
          </a:xfrm>
          <a:solidFill>
            <a:schemeClr val="accent6"/>
          </a:solidFill>
        </p:grpSpPr>
        <p:sp>
          <p:nvSpPr>
            <p:cNvPr id="26" name="Rectangle: Rounded Corners 25">
              <a:extLst>
                <a:ext uri="{FF2B5EF4-FFF2-40B4-BE49-F238E27FC236}">
                  <a16:creationId xmlns:a16="http://schemas.microsoft.com/office/drawing/2014/main" id="{CBAA61FD-C045-4921-B44D-62E3D69B5143}"/>
                </a:ext>
              </a:extLst>
            </p:cNvPr>
            <p:cNvSpPr/>
            <p:nvPr/>
          </p:nvSpPr>
          <p:spPr>
            <a:xfrm>
              <a:off x="3479175" y="838349"/>
              <a:ext cx="2232414" cy="507874"/>
            </a:xfrm>
            <a:prstGeom prst="roundRect">
              <a:avLst>
                <a:gd name="adj" fmla="val 10000"/>
              </a:avLst>
            </a:prstGeom>
            <a:grp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GB"/>
            </a:p>
          </p:txBody>
        </p:sp>
        <p:sp>
          <p:nvSpPr>
            <p:cNvPr id="27" name="Rectangle: Rounded Corners 6">
              <a:extLst>
                <a:ext uri="{FF2B5EF4-FFF2-40B4-BE49-F238E27FC236}">
                  <a16:creationId xmlns:a16="http://schemas.microsoft.com/office/drawing/2014/main" id="{4075A653-5078-41CE-AD24-D24C87A2C7F7}"/>
                </a:ext>
              </a:extLst>
            </p:cNvPr>
            <p:cNvSpPr txBox="1"/>
            <p:nvPr/>
          </p:nvSpPr>
          <p:spPr>
            <a:xfrm>
              <a:off x="3528348" y="853224"/>
              <a:ext cx="2168368" cy="478124"/>
            </a:xfrm>
            <a:prstGeom prst="rect">
              <a:avLst/>
            </a:prstGeom>
            <a:grpFill/>
            <a:ln>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a:solidFill>
                    <a:prstClr val="white"/>
                  </a:solidFill>
                  <a:latin typeface="Arial"/>
                </a:rPr>
                <a:t>msaunders@turing.ac.uk</a:t>
              </a:r>
            </a:p>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a:solidFill>
                    <a:prstClr val="white"/>
                  </a:solidFill>
                  <a:latin typeface="Arial"/>
                </a:rPr>
                <a:t>Partnerships Development Lead</a:t>
              </a:r>
              <a:endParaRPr kumimoji="0" lang="en-GB" sz="1300" i="0" u="none" strike="noStrike" kern="1200" cap="none" spc="0" normalizeH="0" baseline="0" noProof="0">
                <a:ln>
                  <a:noFill/>
                </a:ln>
                <a:solidFill>
                  <a:prstClr val="white"/>
                </a:solidFill>
                <a:effectLst/>
                <a:uLnTx/>
                <a:uFillTx/>
                <a:latin typeface="Arial"/>
                <a:ea typeface="+mn-ea"/>
                <a:cs typeface="+mn-cs"/>
              </a:endParaRPr>
            </a:p>
          </p:txBody>
        </p:sp>
      </p:grpSp>
      <p:grpSp>
        <p:nvGrpSpPr>
          <p:cNvPr id="2" name="Group 1">
            <a:extLst>
              <a:ext uri="{FF2B5EF4-FFF2-40B4-BE49-F238E27FC236}">
                <a16:creationId xmlns:a16="http://schemas.microsoft.com/office/drawing/2014/main" id="{E0551C9D-DD89-8620-00B6-5FD71641573A}"/>
              </a:ext>
            </a:extLst>
          </p:cNvPr>
          <p:cNvGrpSpPr/>
          <p:nvPr/>
        </p:nvGrpSpPr>
        <p:grpSpPr>
          <a:xfrm>
            <a:off x="5815254" y="2958002"/>
            <a:ext cx="2595600" cy="640800"/>
            <a:chOff x="4271680" y="838349"/>
            <a:chExt cx="1439909" cy="507874"/>
          </a:xfrm>
        </p:grpSpPr>
        <p:sp>
          <p:nvSpPr>
            <p:cNvPr id="3" name="Rectangle: Rounded Corners 2">
              <a:extLst>
                <a:ext uri="{FF2B5EF4-FFF2-40B4-BE49-F238E27FC236}">
                  <a16:creationId xmlns:a16="http://schemas.microsoft.com/office/drawing/2014/main" id="{5619ED75-F39B-A3E8-35DA-AE5FA4C014C8}"/>
                </a:ext>
              </a:extLst>
            </p:cNvPr>
            <p:cNvSpPr/>
            <p:nvPr/>
          </p:nvSpPr>
          <p:spPr>
            <a:xfrm>
              <a:off x="4271680" y="838349"/>
              <a:ext cx="1439909" cy="507874"/>
            </a:xfrm>
            <a:prstGeom prst="roundRect">
              <a:avLst>
                <a:gd name="adj" fmla="val 10000"/>
              </a:avLst>
            </a:pr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GB"/>
            </a:p>
          </p:txBody>
        </p:sp>
        <p:sp>
          <p:nvSpPr>
            <p:cNvPr id="4" name="Rectangle: Rounded Corners 6">
              <a:extLst>
                <a:ext uri="{FF2B5EF4-FFF2-40B4-BE49-F238E27FC236}">
                  <a16:creationId xmlns:a16="http://schemas.microsoft.com/office/drawing/2014/main" id="{6ECAC9E0-47E2-0840-1AA7-35839616EE7D}"/>
                </a:ext>
              </a:extLst>
            </p:cNvPr>
            <p:cNvSpPr txBox="1"/>
            <p:nvPr/>
          </p:nvSpPr>
          <p:spPr>
            <a:xfrm>
              <a:off x="4286555" y="853224"/>
              <a:ext cx="1410159" cy="4781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b="1" err="1">
                  <a:solidFill>
                    <a:prstClr val="white"/>
                  </a:solidFill>
                  <a:latin typeface="Arial"/>
                </a:rPr>
                <a:t>jding</a:t>
              </a:r>
              <a:r>
                <a:rPr kumimoji="0" lang="en-GB" sz="1300" b="1" i="0" u="none" strike="noStrike" kern="1200" cap="none" spc="0" normalizeH="0" baseline="0" noProof="0">
                  <a:ln>
                    <a:noFill/>
                  </a:ln>
                  <a:solidFill>
                    <a:prstClr val="white"/>
                  </a:solidFill>
                  <a:effectLst/>
                  <a:uLnTx/>
                  <a:uFillTx/>
                  <a:latin typeface="Arial"/>
                  <a:ea typeface="+mn-ea"/>
                  <a:cs typeface="+mn-cs"/>
                </a:rPr>
                <a:t>@turing</a:t>
              </a:r>
              <a:r>
                <a:rPr lang="en-GB" sz="1300" b="1">
                  <a:solidFill>
                    <a:prstClr val="white"/>
                  </a:solidFill>
                  <a:latin typeface="Arial"/>
                </a:rPr>
                <a:t>.ac.uk</a:t>
              </a:r>
            </a:p>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en-GB" sz="1300" i="0" u="none" strike="noStrike" kern="1200" cap="none" spc="0" normalizeH="0" baseline="0" noProof="0">
                  <a:ln>
                    <a:noFill/>
                  </a:ln>
                  <a:solidFill>
                    <a:prstClr val="white"/>
                  </a:solidFill>
                  <a:effectLst/>
                  <a:uLnTx/>
                  <a:uFillTx/>
                  <a:latin typeface="Arial"/>
                  <a:ea typeface="+mn-ea"/>
                  <a:cs typeface="+mn-cs"/>
                </a:rPr>
                <a:t>Research Application Manager</a:t>
              </a:r>
            </a:p>
          </p:txBody>
        </p:sp>
      </p:grpSp>
      <p:grpSp>
        <p:nvGrpSpPr>
          <p:cNvPr id="8" name="Group 7">
            <a:extLst>
              <a:ext uri="{FF2B5EF4-FFF2-40B4-BE49-F238E27FC236}">
                <a16:creationId xmlns:a16="http://schemas.microsoft.com/office/drawing/2014/main" id="{6CFDBB83-4729-162A-70FD-482727EC7CAF}"/>
              </a:ext>
            </a:extLst>
          </p:cNvPr>
          <p:cNvGrpSpPr/>
          <p:nvPr/>
        </p:nvGrpSpPr>
        <p:grpSpPr>
          <a:xfrm>
            <a:off x="5797964" y="1263625"/>
            <a:ext cx="2595600" cy="640800"/>
            <a:chOff x="4271680" y="127324"/>
            <a:chExt cx="1439909" cy="507874"/>
          </a:xfrm>
        </p:grpSpPr>
        <p:sp>
          <p:nvSpPr>
            <p:cNvPr id="10" name="Rectangle: Rounded Corners 9">
              <a:extLst>
                <a:ext uri="{FF2B5EF4-FFF2-40B4-BE49-F238E27FC236}">
                  <a16:creationId xmlns:a16="http://schemas.microsoft.com/office/drawing/2014/main" id="{0983DB0A-97E2-BD6E-EA2A-B6055C7A32F8}"/>
                </a:ext>
              </a:extLst>
            </p:cNvPr>
            <p:cNvSpPr/>
            <p:nvPr/>
          </p:nvSpPr>
          <p:spPr>
            <a:xfrm>
              <a:off x="4271680" y="127324"/>
              <a:ext cx="1439909" cy="507874"/>
            </a:xfrm>
            <a:prstGeom prst="roundRect">
              <a:avLst>
                <a:gd name="adj" fmla="val 10000"/>
              </a:avLst>
            </a:pr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GB"/>
            </a:p>
          </p:txBody>
        </p:sp>
        <p:sp>
          <p:nvSpPr>
            <p:cNvPr id="11" name="Rectangle: Rounded Corners 4">
              <a:extLst>
                <a:ext uri="{FF2B5EF4-FFF2-40B4-BE49-F238E27FC236}">
                  <a16:creationId xmlns:a16="http://schemas.microsoft.com/office/drawing/2014/main" id="{45303916-7E47-46CD-C1D9-0E6395754FFE}"/>
                </a:ext>
              </a:extLst>
            </p:cNvPr>
            <p:cNvSpPr txBox="1"/>
            <p:nvPr/>
          </p:nvSpPr>
          <p:spPr>
            <a:xfrm>
              <a:off x="4286555" y="142199"/>
              <a:ext cx="1410159" cy="4781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en-GB" sz="1300" b="1" i="0" u="none" strike="noStrike" kern="1200" cap="none" spc="0" normalizeH="0" baseline="0" noProof="0">
                  <a:ln>
                    <a:noFill/>
                  </a:ln>
                  <a:solidFill>
                    <a:prstClr val="white"/>
                  </a:solidFill>
                  <a:effectLst/>
                  <a:uLnTx/>
                  <a:uFillTx/>
                  <a:latin typeface="Arial"/>
                  <a:ea typeface="+mn-ea"/>
                  <a:cs typeface="+mn-cs"/>
                </a:rPr>
                <a:t>ewillis@turing.ac.uk</a:t>
              </a:r>
              <a:endParaRPr lang="en-GB" sz="1300" b="1">
                <a:solidFill>
                  <a:prstClr val="white"/>
                </a:solidFill>
                <a:latin typeface="Arial"/>
              </a:endParaRPr>
            </a:p>
            <a:p>
              <a:pPr marL="0" marR="0" lvl="0" indent="0" algn="ctr" defTabSz="800100" rtl="0" eaLnBrk="0" fontAlgn="base" latinLnBrk="0" hangingPunct="0">
                <a:lnSpc>
                  <a:spcPct val="90000"/>
                </a:lnSpc>
                <a:spcBef>
                  <a:spcPct val="0"/>
                </a:spcBef>
                <a:spcAft>
                  <a:spcPct val="35000"/>
                </a:spcAft>
                <a:buClrTx/>
                <a:buSzTx/>
                <a:buFontTx/>
                <a:buNone/>
                <a:tabLst/>
                <a:defRPr/>
              </a:pPr>
              <a:r>
                <a:rPr lang="en-GB" sz="1300">
                  <a:solidFill>
                    <a:prstClr val="white"/>
                  </a:solidFill>
                  <a:latin typeface="Arial"/>
                </a:rPr>
                <a:t>Personal Assistant</a:t>
              </a:r>
              <a:endParaRPr kumimoji="0" lang="en-GB" sz="1300" i="0" u="none" strike="noStrike" kern="1200" cap="none" spc="0" normalizeH="0" baseline="0" noProof="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1126043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8E5005-56DD-C04D-A3FC-2D3439C7A7C0}"/>
              </a:ext>
            </a:extLst>
          </p:cNvPr>
          <p:cNvSpPr>
            <a:spLocks noGrp="1"/>
          </p:cNvSpPr>
          <p:nvPr>
            <p:ph type="title"/>
          </p:nvPr>
        </p:nvSpPr>
        <p:spPr/>
        <p:txBody>
          <a:bodyPr/>
          <a:lstStyle/>
          <a:p>
            <a:r>
              <a:rPr lang="en-US" dirty="0"/>
              <a:t>Sign up to the newsletter</a:t>
            </a:r>
            <a:br>
              <a:rPr lang="en-US" dirty="0"/>
            </a:br>
            <a:r>
              <a:rPr lang="en-US" dirty="0"/>
              <a:t>turing.ac.uk/data-centric-engineering</a:t>
            </a:r>
            <a:br>
              <a:rPr lang="en-GB" dirty="0"/>
            </a:br>
            <a:endParaRPr lang="en-GB" dirty="0"/>
          </a:p>
        </p:txBody>
      </p:sp>
    </p:spTree>
    <p:extLst>
      <p:ext uri="{BB962C8B-B14F-4D97-AF65-F5344CB8AC3E}">
        <p14:creationId xmlns:p14="http://schemas.microsoft.com/office/powerpoint/2010/main" val="312814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69268-D9AB-4C20-9797-D8E99BBEF4A2}"/>
              </a:ext>
            </a:extLst>
          </p:cNvPr>
          <p:cNvSpPr>
            <a:spLocks noGrp="1"/>
          </p:cNvSpPr>
          <p:nvPr>
            <p:ph type="title"/>
          </p:nvPr>
        </p:nvSpPr>
        <p:spPr/>
        <p:txBody>
          <a:bodyPr/>
          <a:lstStyle/>
          <a:p>
            <a:r>
              <a:rPr lang="en-GB"/>
              <a:t>DCE 1.0 – the vision</a:t>
            </a:r>
            <a:br>
              <a:rPr lang="en-GB"/>
            </a:br>
            <a:endParaRPr lang="en-GB" i="1"/>
          </a:p>
        </p:txBody>
      </p:sp>
      <p:sp>
        <p:nvSpPr>
          <p:cNvPr id="2" name="Title 4">
            <a:extLst>
              <a:ext uri="{FF2B5EF4-FFF2-40B4-BE49-F238E27FC236}">
                <a16:creationId xmlns:a16="http://schemas.microsoft.com/office/drawing/2014/main" id="{CF7499D7-00BD-B761-C1E7-026260EA4D06}"/>
              </a:ext>
            </a:extLst>
          </p:cNvPr>
          <p:cNvSpPr txBox="1">
            <a:spLocks/>
          </p:cNvSpPr>
          <p:nvPr/>
        </p:nvSpPr>
        <p:spPr bwMode="auto">
          <a:xfrm>
            <a:off x="431800" y="2726936"/>
            <a:ext cx="8280400" cy="5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100000"/>
              </a:lnSpc>
              <a:spcBef>
                <a:spcPct val="0"/>
              </a:spcBef>
              <a:spcAft>
                <a:spcPct val="0"/>
              </a:spcAft>
              <a:buFont typeface="Arial" panose="020B0604020202020204" pitchFamily="34" charset="0"/>
              <a:buNone/>
              <a:defRPr sz="3400" b="0" kern="1200">
                <a:solidFill>
                  <a:schemeClr val="bg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sz="2400" i="1">
                <a:solidFill>
                  <a:srgbClr val="FFFFFF"/>
                </a:solidFill>
                <a:latin typeface="Neue Haas Unica Pro"/>
              </a:rPr>
              <a:t>Bringing together world-leading academic institutions and major industrial partners from across the engineering sector, to address new challenges in data-centric engineering.</a:t>
            </a:r>
            <a:br>
              <a:rPr lang="en-GB" sz="2400" i="1">
                <a:solidFill>
                  <a:srgbClr val="FFFFFF"/>
                </a:solidFill>
                <a:latin typeface="Neue Haas Unica Pro"/>
              </a:rPr>
            </a:br>
            <a:endParaRPr lang="en-GB" i="1"/>
          </a:p>
        </p:txBody>
      </p:sp>
    </p:spTree>
    <p:extLst>
      <p:ext uri="{BB962C8B-B14F-4D97-AF65-F5344CB8AC3E}">
        <p14:creationId xmlns:p14="http://schemas.microsoft.com/office/powerpoint/2010/main" val="172684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B7F7D7FB-7056-4C57-A122-4E805A2795C8}"/>
              </a:ext>
            </a:extLst>
          </p:cNvPr>
          <p:cNvSpPr>
            <a:spLocks noGrp="1"/>
          </p:cNvSpPr>
          <p:nvPr>
            <p:ph type="body" sz="quarter" idx="13"/>
          </p:nvPr>
        </p:nvSpPr>
        <p:spPr/>
        <p:txBody>
          <a:bodyPr/>
          <a:lstStyle/>
          <a:p>
            <a:r>
              <a:rPr lang="en-GB" b="1"/>
              <a:t>DCE 1.0 aims </a:t>
            </a:r>
          </a:p>
        </p:txBody>
      </p:sp>
      <p:pic>
        <p:nvPicPr>
          <p:cNvPr id="20" name="Picture Placeholder 19" descr="Connections outline">
            <a:extLst>
              <a:ext uri="{FF2B5EF4-FFF2-40B4-BE49-F238E27FC236}">
                <a16:creationId xmlns:a16="http://schemas.microsoft.com/office/drawing/2014/main" id="{117E2F57-660D-496E-AED0-F65FACAC095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242" b="3242"/>
          <a:stretch>
            <a:fillRect/>
          </a:stretch>
        </p:blipFill>
        <p:spPr/>
      </p:pic>
      <p:sp>
        <p:nvSpPr>
          <p:cNvPr id="9" name="Text Placeholder 8">
            <a:extLst>
              <a:ext uri="{FF2B5EF4-FFF2-40B4-BE49-F238E27FC236}">
                <a16:creationId xmlns:a16="http://schemas.microsoft.com/office/drawing/2014/main" id="{151EB13C-A3E9-4077-9ABC-2071E37B9BA8}"/>
              </a:ext>
            </a:extLst>
          </p:cNvPr>
          <p:cNvSpPr>
            <a:spLocks noGrp="1"/>
          </p:cNvSpPr>
          <p:nvPr>
            <p:ph type="body" sz="quarter" idx="12"/>
          </p:nvPr>
        </p:nvSpPr>
        <p:spPr/>
        <p:txBody>
          <a:bodyPr anchor="t">
            <a:normAutofit fontScale="92500" lnSpcReduction="20000"/>
          </a:bodyPr>
          <a:lstStyle/>
          <a:p>
            <a:pPr marL="287655" indent="-287655"/>
            <a:r>
              <a:rPr lang="en-GB"/>
              <a:t>Establishing and growing a DCE community</a:t>
            </a:r>
            <a:endParaRPr lang="en-US"/>
          </a:p>
          <a:p>
            <a:r>
              <a:rPr lang="en-GB"/>
              <a:t>Leading the way</a:t>
            </a:r>
          </a:p>
          <a:p>
            <a:r>
              <a:rPr lang="en-GB"/>
              <a:t>A global conversation</a:t>
            </a:r>
          </a:p>
          <a:p>
            <a:r>
              <a:rPr lang="en-GB"/>
              <a:t>Engaging the public</a:t>
            </a:r>
          </a:p>
          <a:p>
            <a:r>
              <a:rPr lang="en-GB"/>
              <a:t>Training and development</a:t>
            </a:r>
          </a:p>
        </p:txBody>
      </p:sp>
    </p:spTree>
    <p:extLst>
      <p:ext uri="{BB962C8B-B14F-4D97-AF65-F5344CB8AC3E}">
        <p14:creationId xmlns:p14="http://schemas.microsoft.com/office/powerpoint/2010/main" val="42919390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53320CC-3ED9-36A2-3E33-D3E9CBA67695}"/>
              </a:ext>
            </a:extLst>
          </p:cNvPr>
          <p:cNvSpPr>
            <a:spLocks noGrp="1"/>
          </p:cNvSpPr>
          <p:nvPr>
            <p:ph type="body" sz="quarter" idx="13"/>
          </p:nvPr>
        </p:nvSpPr>
        <p:spPr/>
        <p:txBody>
          <a:bodyPr/>
          <a:lstStyle/>
          <a:p>
            <a:pPr marL="0" indent="0">
              <a:buNone/>
            </a:pPr>
            <a:r>
              <a:rPr lang="en-US"/>
              <a:t>Grand Challenge 2:</a:t>
            </a:r>
          </a:p>
          <a:p>
            <a:pPr marL="0" indent="0">
              <a:buNone/>
            </a:pPr>
            <a:r>
              <a:rPr lang="en-US"/>
              <a:t>Monitoring complex engineering systems</a:t>
            </a:r>
            <a:endParaRPr lang="en-GB"/>
          </a:p>
        </p:txBody>
      </p:sp>
      <p:sp>
        <p:nvSpPr>
          <p:cNvPr id="9" name="Text Placeholder 8">
            <a:extLst>
              <a:ext uri="{FF2B5EF4-FFF2-40B4-BE49-F238E27FC236}">
                <a16:creationId xmlns:a16="http://schemas.microsoft.com/office/drawing/2014/main" id="{81C944D5-7568-D176-0DE6-F4BF9E959795}"/>
              </a:ext>
            </a:extLst>
          </p:cNvPr>
          <p:cNvSpPr>
            <a:spLocks noGrp="1"/>
          </p:cNvSpPr>
          <p:nvPr>
            <p:ph type="body" sz="quarter" idx="14"/>
          </p:nvPr>
        </p:nvSpPr>
        <p:spPr/>
        <p:txBody>
          <a:bodyPr/>
          <a:lstStyle/>
          <a:p>
            <a:pPr marL="0" indent="0">
              <a:buNone/>
            </a:pPr>
            <a:r>
              <a:rPr lang="en-US"/>
              <a:t>Grand Challenge 3:</a:t>
            </a:r>
          </a:p>
          <a:p>
            <a:pPr marL="0" indent="0">
              <a:buNone/>
            </a:pPr>
            <a:r>
              <a:rPr lang="en-US"/>
              <a:t>Data-driven design under uncertainty</a:t>
            </a:r>
            <a:endParaRPr lang="en-GB"/>
          </a:p>
        </p:txBody>
      </p:sp>
      <p:pic>
        <p:nvPicPr>
          <p:cNvPr id="12" name="Picture Placeholder 11" descr="A picture containing outdoor, infrastructure, transport corridor, junction&#10;&#10;Description automatically generated">
            <a:extLst>
              <a:ext uri="{FF2B5EF4-FFF2-40B4-BE49-F238E27FC236}">
                <a16:creationId xmlns:a16="http://schemas.microsoft.com/office/drawing/2014/main" id="{195618D6-2CC4-EAFF-537F-11020AB56B5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132" b="23132"/>
          <a:stretch>
            <a:fillRect/>
          </a:stretch>
        </p:blipFill>
        <p:spPr/>
      </p:pic>
      <p:pic>
        <p:nvPicPr>
          <p:cNvPr id="18" name="Picture Placeholder 17">
            <a:extLst>
              <a:ext uri="{FF2B5EF4-FFF2-40B4-BE49-F238E27FC236}">
                <a16:creationId xmlns:a16="http://schemas.microsoft.com/office/drawing/2014/main" id="{6BAE434F-939C-99A9-8950-8033E02E631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821" b="24821"/>
          <a:stretch/>
        </p:blipFill>
        <p:spPr/>
      </p:pic>
      <p:pic>
        <p:nvPicPr>
          <p:cNvPr id="14" name="Picture Placeholder 13">
            <a:extLst>
              <a:ext uri="{FF2B5EF4-FFF2-40B4-BE49-F238E27FC236}">
                <a16:creationId xmlns:a16="http://schemas.microsoft.com/office/drawing/2014/main" id="{6F3BBEAB-AA34-0DC1-00ED-A6D91CA952C2}"/>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355" r="355"/>
          <a:stretch/>
        </p:blipFill>
        <p:spPr/>
      </p:pic>
      <p:sp>
        <p:nvSpPr>
          <p:cNvPr id="10" name="Text Placeholder 9">
            <a:extLst>
              <a:ext uri="{FF2B5EF4-FFF2-40B4-BE49-F238E27FC236}">
                <a16:creationId xmlns:a16="http://schemas.microsoft.com/office/drawing/2014/main" id="{DB3BA95C-C8DA-0C50-3D90-7C948C585F2C}"/>
              </a:ext>
            </a:extLst>
          </p:cNvPr>
          <p:cNvSpPr>
            <a:spLocks noGrp="1"/>
          </p:cNvSpPr>
          <p:nvPr>
            <p:ph type="body" sz="quarter" idx="16"/>
          </p:nvPr>
        </p:nvSpPr>
        <p:spPr/>
        <p:txBody>
          <a:bodyPr/>
          <a:lstStyle/>
          <a:p>
            <a:pPr marL="0" indent="0">
              <a:buNone/>
            </a:pPr>
            <a:r>
              <a:rPr lang="en-US"/>
              <a:t>Grand Challenge 1:</a:t>
            </a:r>
          </a:p>
          <a:p>
            <a:pPr marL="0" indent="0">
              <a:buNone/>
            </a:pPr>
            <a:r>
              <a:rPr lang="en-US"/>
              <a:t>Resilient and robust infrastructure</a:t>
            </a:r>
            <a:endParaRPr lang="en-GB"/>
          </a:p>
        </p:txBody>
      </p:sp>
    </p:spTree>
    <p:extLst>
      <p:ext uri="{BB962C8B-B14F-4D97-AF65-F5344CB8AC3E}">
        <p14:creationId xmlns:p14="http://schemas.microsoft.com/office/powerpoint/2010/main" val="24167286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6220EB-7C71-48AD-8BDE-909640F7952C}"/>
              </a:ext>
            </a:extLst>
          </p:cNvPr>
          <p:cNvSpPr>
            <a:spLocks noGrp="1"/>
          </p:cNvSpPr>
          <p:nvPr>
            <p:ph type="body" sz="quarter" idx="13"/>
          </p:nvPr>
        </p:nvSpPr>
        <p:spPr/>
        <p:txBody>
          <a:bodyPr/>
          <a:lstStyle/>
          <a:p>
            <a:r>
              <a:rPr lang="en-GB" sz="2000" b="1"/>
              <a:t>DCE 1.0 – some achievements</a:t>
            </a:r>
          </a:p>
        </p:txBody>
      </p:sp>
      <p:sp>
        <p:nvSpPr>
          <p:cNvPr id="6" name="Text Placeholder 5">
            <a:extLst>
              <a:ext uri="{FF2B5EF4-FFF2-40B4-BE49-F238E27FC236}">
                <a16:creationId xmlns:a16="http://schemas.microsoft.com/office/drawing/2014/main" id="{7866A71F-41BC-437F-B604-4BEC9D9314C3}"/>
              </a:ext>
            </a:extLst>
          </p:cNvPr>
          <p:cNvSpPr>
            <a:spLocks noGrp="1"/>
          </p:cNvSpPr>
          <p:nvPr>
            <p:ph type="body" sz="quarter" idx="12"/>
          </p:nvPr>
        </p:nvSpPr>
        <p:spPr>
          <a:xfrm>
            <a:off x="431799" y="1134533"/>
            <a:ext cx="4418497" cy="3242660"/>
          </a:xfrm>
        </p:spPr>
        <p:txBody>
          <a:bodyPr/>
          <a:lstStyle/>
          <a:p>
            <a:r>
              <a:rPr lang="en-GB" sz="1200"/>
              <a:t>DCE Journal founded and first papers published</a:t>
            </a:r>
          </a:p>
          <a:p>
            <a:r>
              <a:rPr lang="en-GB" sz="1200"/>
              <a:t>8 UK and international memoranda of understanding: USA, Canada, Australia, Finland, Norway and UK</a:t>
            </a:r>
          </a:p>
          <a:p>
            <a:r>
              <a:rPr lang="en-GB" sz="1200"/>
              <a:t>Advising UKRI for digital twin investments</a:t>
            </a:r>
          </a:p>
          <a:p>
            <a:r>
              <a:rPr lang="en-GB" sz="1200"/>
              <a:t>Demonstrating the first urban digital twin for London’s air pollution </a:t>
            </a:r>
          </a:p>
          <a:p>
            <a:r>
              <a:rPr lang="en-GB" sz="1200"/>
              <a:t>Developing data-driven methods for infrastructure, sensing and maintenance – Staffordshire Bridge</a:t>
            </a:r>
          </a:p>
          <a:p>
            <a:r>
              <a:rPr lang="en-GB" sz="1200"/>
              <a:t>Large grants: DARE, TIDE, PREMIERE, </a:t>
            </a:r>
            <a:r>
              <a:rPr lang="en-GB" sz="1200" err="1"/>
              <a:t>DataSig</a:t>
            </a:r>
            <a:r>
              <a:rPr lang="en-GB" sz="1200"/>
              <a:t>, </a:t>
            </a:r>
            <a:r>
              <a:rPr lang="en-GB" sz="1200" err="1"/>
              <a:t>CoSines</a:t>
            </a:r>
            <a:endParaRPr lang="en-GB" sz="1200"/>
          </a:p>
          <a:p>
            <a:r>
              <a:rPr lang="en-GB" sz="1200"/>
              <a:t>Total funding into data-centric engineering community: £83.6m (8x </a:t>
            </a:r>
            <a:r>
              <a:rPr lang="en-GB" sz="1200" err="1"/>
              <a:t>RoI</a:t>
            </a:r>
            <a:r>
              <a:rPr lang="en-GB" sz="1200"/>
              <a:t> on LRF funding)</a:t>
            </a:r>
          </a:p>
          <a:p>
            <a:r>
              <a:rPr lang="en-GB" sz="1200"/>
              <a:t>Faculty positions, CDTs, Masters programmes DCE</a:t>
            </a:r>
          </a:p>
          <a:p>
            <a:r>
              <a:rPr lang="en-GB" sz="1200"/>
              <a:t>Renewed funding with LRF establishing a long-term partnership based on the success of phase 1</a:t>
            </a:r>
            <a:endParaRPr lang="en-GB" sz="1100"/>
          </a:p>
        </p:txBody>
      </p:sp>
      <p:pic>
        <p:nvPicPr>
          <p:cNvPr id="4" name="Picture 22">
            <a:extLst>
              <a:ext uri="{FF2B5EF4-FFF2-40B4-BE49-F238E27FC236}">
                <a16:creationId xmlns:a16="http://schemas.microsoft.com/office/drawing/2014/main" id="{8F228145-72FC-429F-856D-A978032D3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310398" y="477365"/>
            <a:ext cx="2772058" cy="95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close up of a logo&#10;&#10;Description automatically generated">
            <a:extLst>
              <a:ext uri="{FF2B5EF4-FFF2-40B4-BE49-F238E27FC236}">
                <a16:creationId xmlns:a16="http://schemas.microsoft.com/office/drawing/2014/main" id="{AA1DC161-AB2D-4ADB-9F81-0DCA97AD18B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7344149" y="1640503"/>
            <a:ext cx="1345987" cy="1345987"/>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29D2D33-FB3B-4480-8922-0FD2FBC6E863}"/>
              </a:ext>
            </a:extLst>
          </p:cNvPr>
          <p:cNvPicPr>
            <a:picLocks noChangeAspect="1"/>
          </p:cNvPicPr>
          <p:nvPr/>
        </p:nvPicPr>
        <p:blipFill rotWithShape="1">
          <a:blip r:embed="rId6">
            <a:biLevel thresh="25000"/>
            <a:extLst>
              <a:ext uri="{28A0092B-C50C-407E-A947-70E740481C1C}">
                <a14:useLocalDpi xmlns:a14="http://schemas.microsoft.com/office/drawing/2010/main" val="0"/>
              </a:ext>
            </a:extLst>
          </a:blip>
          <a:srcRect t="23283" b="45863"/>
          <a:stretch/>
        </p:blipFill>
        <p:spPr>
          <a:xfrm>
            <a:off x="5248206" y="1867798"/>
            <a:ext cx="2026048" cy="625099"/>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399764DD-B736-42F2-BBDC-A95C16E8E51E}"/>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387995" y="3033119"/>
            <a:ext cx="1886259" cy="708919"/>
          </a:xfrm>
          <a:prstGeom prst="rect">
            <a:avLst/>
          </a:prstGeom>
        </p:spPr>
      </p:pic>
      <p:pic>
        <p:nvPicPr>
          <p:cNvPr id="18" name="Picture 17">
            <a:extLst>
              <a:ext uri="{FF2B5EF4-FFF2-40B4-BE49-F238E27FC236}">
                <a16:creationId xmlns:a16="http://schemas.microsoft.com/office/drawing/2014/main" id="{47FB2E5B-1016-461F-8B69-BAAC99DCDDA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7468289" y="3199395"/>
            <a:ext cx="1129300" cy="1046519"/>
          </a:xfrm>
          <a:prstGeom prst="rect">
            <a:avLst/>
          </a:prstGeom>
        </p:spPr>
      </p:pic>
      <p:pic>
        <p:nvPicPr>
          <p:cNvPr id="20" name="Picture Placeholder 5">
            <a:extLst>
              <a:ext uri="{FF2B5EF4-FFF2-40B4-BE49-F238E27FC236}">
                <a16:creationId xmlns:a16="http://schemas.microsoft.com/office/drawing/2014/main" id="{A946CD11-FC6B-4704-BC0C-B1EAA927E74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310398" y="3931690"/>
            <a:ext cx="2157891" cy="568093"/>
          </a:xfrm>
          <a:prstGeom prst="rect">
            <a:avLst/>
          </a:prstGeom>
        </p:spPr>
      </p:pic>
    </p:spTree>
    <p:extLst>
      <p:ext uri="{BB962C8B-B14F-4D97-AF65-F5344CB8AC3E}">
        <p14:creationId xmlns:p14="http://schemas.microsoft.com/office/powerpoint/2010/main" val="1594831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391ABA2-AF5B-4B65-82F0-BEFA9B9BAEA4}"/>
              </a:ext>
            </a:extLst>
          </p:cNvPr>
          <p:cNvSpPr>
            <a:spLocks noGrp="1"/>
          </p:cNvSpPr>
          <p:nvPr>
            <p:ph type="body" sz="quarter" idx="13"/>
          </p:nvPr>
        </p:nvSpPr>
        <p:spPr/>
        <p:txBody>
          <a:bodyPr/>
          <a:lstStyle/>
          <a:p>
            <a:r>
              <a:rPr lang="en-GB" sz="1900" b="1"/>
              <a:t>DCE 1.0 - some numbers</a:t>
            </a:r>
          </a:p>
        </p:txBody>
      </p:sp>
      <p:pic>
        <p:nvPicPr>
          <p:cNvPr id="13" name="Picture Placeholder 12">
            <a:extLst>
              <a:ext uri="{FF2B5EF4-FFF2-40B4-BE49-F238E27FC236}">
                <a16:creationId xmlns:a16="http://schemas.microsoft.com/office/drawing/2014/main" id="{CC5AF9E1-3DFF-4104-BB97-BF79142117C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930" r="19930"/>
          <a:stretch/>
        </p:blipFill>
        <p:spPr>
          <a:prstGeom prst="rect">
            <a:avLst/>
          </a:prstGeom>
        </p:spPr>
      </p:pic>
      <p:sp>
        <p:nvSpPr>
          <p:cNvPr id="11" name="Text Placeholder 10">
            <a:extLst>
              <a:ext uri="{FF2B5EF4-FFF2-40B4-BE49-F238E27FC236}">
                <a16:creationId xmlns:a16="http://schemas.microsoft.com/office/drawing/2014/main" id="{01266C16-AADC-477D-9A78-8EE22C4EB263}"/>
              </a:ext>
            </a:extLst>
          </p:cNvPr>
          <p:cNvSpPr>
            <a:spLocks noGrp="1"/>
          </p:cNvSpPr>
          <p:nvPr>
            <p:ph type="body" sz="quarter" idx="12"/>
          </p:nvPr>
        </p:nvSpPr>
        <p:spPr>
          <a:xfrm>
            <a:off x="4791075" y="1047416"/>
            <a:ext cx="3921125" cy="3048668"/>
          </a:xfrm>
        </p:spPr>
        <p:txBody>
          <a:bodyPr/>
          <a:lstStyle/>
          <a:p>
            <a:r>
              <a:rPr lang="en-GB" sz="1400"/>
              <a:t>300+ researchers engaged on programme projects</a:t>
            </a:r>
          </a:p>
          <a:p>
            <a:r>
              <a:rPr lang="en-GB" sz="1400"/>
              <a:t>68 postdocs and 45 PhD students</a:t>
            </a:r>
          </a:p>
          <a:p>
            <a:r>
              <a:rPr lang="en-GB" sz="1400"/>
              <a:t>370+ papers published/ accepted</a:t>
            </a:r>
          </a:p>
          <a:p>
            <a:r>
              <a:rPr lang="en-GB" sz="1400"/>
              <a:t>62 software repositories developed/under development</a:t>
            </a:r>
          </a:p>
          <a:p>
            <a:r>
              <a:rPr lang="en-GB" sz="1400"/>
              <a:t>300+ talks at UK/world events</a:t>
            </a:r>
          </a:p>
          <a:p>
            <a:r>
              <a:rPr lang="en-GB" sz="1400"/>
              <a:t>90+ policy engagements</a:t>
            </a:r>
          </a:p>
          <a:p>
            <a:r>
              <a:rPr lang="en-GB" sz="1400"/>
              <a:t>274 media articles, features, blogs, podcasts</a:t>
            </a:r>
          </a:p>
          <a:p>
            <a:r>
              <a:rPr kumimoji="0" lang="en-US" sz="1400" b="0" i="0" u="none" strike="noStrike" kern="1200" cap="none" spc="0" normalizeH="0" baseline="0" noProof="0">
                <a:ln>
                  <a:noFill/>
                </a:ln>
                <a:effectLst/>
                <a:uLnTx/>
                <a:uFillTx/>
                <a:latin typeface="+mn-lt"/>
                <a:ea typeface="+mn-ea"/>
                <a:cs typeface="+mn-cs"/>
              </a:rPr>
              <a:t>Use of term ‘data-centric engineering’ in non-Turing contexts (Google)</a:t>
            </a:r>
            <a:endParaRPr lang="en-GB" sz="1600"/>
          </a:p>
          <a:p>
            <a:endParaRPr lang="en-GB"/>
          </a:p>
        </p:txBody>
      </p:sp>
      <p:graphicFrame>
        <p:nvGraphicFramePr>
          <p:cNvPr id="2" name="Table 4">
            <a:extLst>
              <a:ext uri="{FF2B5EF4-FFF2-40B4-BE49-F238E27FC236}">
                <a16:creationId xmlns:a16="http://schemas.microsoft.com/office/drawing/2014/main" id="{0D3F3204-2CC2-AE1B-529C-B4B49086D1E1}"/>
              </a:ext>
            </a:extLst>
          </p:cNvPr>
          <p:cNvGraphicFramePr>
            <a:graphicFrameLocks noGrp="1"/>
          </p:cNvGraphicFramePr>
          <p:nvPr>
            <p:extLst>
              <p:ext uri="{D42A27DB-BD31-4B8C-83A1-F6EECF244321}">
                <p14:modId xmlns:p14="http://schemas.microsoft.com/office/powerpoint/2010/main" val="3097405673"/>
              </p:ext>
            </p:extLst>
          </p:nvPr>
        </p:nvGraphicFramePr>
        <p:xfrm>
          <a:off x="4675365" y="4178327"/>
          <a:ext cx="4036835" cy="725760"/>
        </p:xfrm>
        <a:graphic>
          <a:graphicData uri="http://schemas.openxmlformats.org/drawingml/2006/table">
            <a:tbl>
              <a:tblPr firstRow="1" bandRow="1">
                <a:tableStyleId>{5C22544A-7EE6-4342-B048-85BDC9FD1C3A}</a:tableStyleId>
              </a:tblPr>
              <a:tblGrid>
                <a:gridCol w="807367">
                  <a:extLst>
                    <a:ext uri="{9D8B030D-6E8A-4147-A177-3AD203B41FA5}">
                      <a16:colId xmlns:a16="http://schemas.microsoft.com/office/drawing/2014/main" val="1548079985"/>
                    </a:ext>
                  </a:extLst>
                </a:gridCol>
                <a:gridCol w="807367">
                  <a:extLst>
                    <a:ext uri="{9D8B030D-6E8A-4147-A177-3AD203B41FA5}">
                      <a16:colId xmlns:a16="http://schemas.microsoft.com/office/drawing/2014/main" val="134775947"/>
                    </a:ext>
                  </a:extLst>
                </a:gridCol>
                <a:gridCol w="807367">
                  <a:extLst>
                    <a:ext uri="{9D8B030D-6E8A-4147-A177-3AD203B41FA5}">
                      <a16:colId xmlns:a16="http://schemas.microsoft.com/office/drawing/2014/main" val="3356535884"/>
                    </a:ext>
                  </a:extLst>
                </a:gridCol>
                <a:gridCol w="807367">
                  <a:extLst>
                    <a:ext uri="{9D8B030D-6E8A-4147-A177-3AD203B41FA5}">
                      <a16:colId xmlns:a16="http://schemas.microsoft.com/office/drawing/2014/main" val="4143675371"/>
                    </a:ext>
                  </a:extLst>
                </a:gridCol>
                <a:gridCol w="807367">
                  <a:extLst>
                    <a:ext uri="{9D8B030D-6E8A-4147-A177-3AD203B41FA5}">
                      <a16:colId xmlns:a16="http://schemas.microsoft.com/office/drawing/2014/main" val="2481381686"/>
                    </a:ext>
                  </a:extLst>
                </a:gridCol>
              </a:tblGrid>
              <a:tr h="360000">
                <a:tc>
                  <a:txBody>
                    <a:bodyPr/>
                    <a:lstStyle/>
                    <a:p>
                      <a:r>
                        <a:rPr lang="en-US"/>
                        <a:t>13</a:t>
                      </a:r>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t>102</a:t>
                      </a:r>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t>211</a:t>
                      </a:r>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t>539</a:t>
                      </a:r>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a:t>744</a:t>
                      </a:r>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3791084"/>
                  </a:ext>
                </a:extLst>
              </a:tr>
              <a:tr h="360000">
                <a:tc>
                  <a:txBody>
                    <a:bodyPr/>
                    <a:lstStyle/>
                    <a:p>
                      <a:r>
                        <a:rPr lang="en-US" sz="1400">
                          <a:solidFill>
                            <a:schemeClr val="bg1"/>
                          </a:solidFill>
                        </a:rPr>
                        <a:t>2018</a:t>
                      </a:r>
                      <a:endParaRPr lang="en-GB" sz="14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a:solidFill>
                            <a:schemeClr val="bg1"/>
                          </a:solidFill>
                        </a:rPr>
                        <a:t>2019</a:t>
                      </a:r>
                      <a:endParaRPr lang="en-GB" sz="14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a:solidFill>
                            <a:schemeClr val="bg1"/>
                          </a:solidFill>
                        </a:rPr>
                        <a:t>2020</a:t>
                      </a:r>
                      <a:endParaRPr lang="en-GB" sz="14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a:solidFill>
                            <a:schemeClr val="bg1"/>
                          </a:solidFill>
                        </a:rPr>
                        <a:t>2021</a:t>
                      </a:r>
                      <a:endParaRPr lang="en-GB" sz="14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a:solidFill>
                            <a:schemeClr val="bg1"/>
                          </a:solidFill>
                        </a:rPr>
                        <a:t>2022</a:t>
                      </a:r>
                      <a:endParaRPr lang="en-GB" sz="14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624393"/>
                  </a:ext>
                </a:extLst>
              </a:tr>
            </a:tbl>
          </a:graphicData>
        </a:graphic>
      </p:graphicFrame>
    </p:spTree>
    <p:extLst>
      <p:ext uri="{BB962C8B-B14F-4D97-AF65-F5344CB8AC3E}">
        <p14:creationId xmlns:p14="http://schemas.microsoft.com/office/powerpoint/2010/main" val="13306007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World Map Map World Black Earth Silhouette">
            <a:extLst>
              <a:ext uri="{FF2B5EF4-FFF2-40B4-BE49-F238E27FC236}">
                <a16:creationId xmlns:a16="http://schemas.microsoft.com/office/drawing/2014/main" id="{F6A552AC-75B7-4E32-B5AD-5C6A7B45DE61}"/>
              </a:ext>
            </a:extLst>
          </p:cNvPr>
          <p:cNvPicPr>
            <a:picLocks noChangeAspect="1" noChangeArrowheads="1"/>
          </p:cNvPicPr>
          <p:nvPr/>
        </p:nvPicPr>
        <p:blipFill>
          <a:blip r:embed="rId3">
            <a:alphaModFix amt="50000"/>
            <a:duotone>
              <a:prstClr val="black"/>
              <a:schemeClr val="tx2">
                <a:tint val="45000"/>
                <a:satMod val="400000"/>
              </a:schemeClr>
            </a:duotone>
            <a:extLst>
              <a:ext uri="{BEBA8EAE-BF5A-486C-A8C5-ECC9F3942E4B}">
                <a14:imgProps xmlns:a14="http://schemas.microsoft.com/office/drawing/2010/main">
                  <a14:imgLayer r:embed="rId4">
                    <a14:imgEffect>
                      <a14:colorTemperature colorTemp="5959"/>
                    </a14:imgEffect>
                    <a14:imgEffect>
                      <a14:saturation sat="225000"/>
                    </a14:imgEffect>
                    <a14:imgEffect>
                      <a14:brightnessContrast bright="100000" contrast="15000"/>
                    </a14:imgEffect>
                  </a14:imgLayer>
                </a14:imgProps>
              </a:ext>
              <a:ext uri="{28A0092B-C50C-407E-A947-70E740481C1C}">
                <a14:useLocalDpi xmlns:a14="http://schemas.microsoft.com/office/drawing/2010/main"/>
              </a:ext>
            </a:extLst>
          </a:blip>
          <a:srcRect/>
          <a:stretch>
            <a:fillRect/>
          </a:stretch>
        </p:blipFill>
        <p:spPr bwMode="auto">
          <a:xfrm>
            <a:off x="384583" y="396487"/>
            <a:ext cx="8340726" cy="449680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EAED721-9AB5-4BE6-BB24-BCB286F0BEC4}"/>
              </a:ext>
            </a:extLst>
          </p:cNvPr>
          <p:cNvSpPr txBox="1"/>
          <p:nvPr/>
        </p:nvSpPr>
        <p:spPr>
          <a:xfrm>
            <a:off x="1961624" y="2644891"/>
            <a:ext cx="1245706" cy="341609"/>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Oden Institute, University of Texas</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1" i="1" u="none" strike="noStrike" kern="1200" cap="none" spc="0" normalizeH="0" baseline="0" noProof="0">
                <a:ln>
                  <a:noFill/>
                </a:ln>
                <a:solidFill>
                  <a:srgbClr val="00B0F0"/>
                </a:solidFill>
                <a:effectLst/>
                <a:uLnTx/>
                <a:uFillTx/>
                <a:latin typeface="Arial" panose="020B0604020202020204" pitchFamily="34" charset="0"/>
                <a:ea typeface="+mn-ea"/>
                <a:cs typeface="Arial" panose="020B0604020202020204" pitchFamily="34" charset="0"/>
              </a:rPr>
              <a:t>MoU signed</a:t>
            </a:r>
          </a:p>
        </p:txBody>
      </p:sp>
      <p:sp>
        <p:nvSpPr>
          <p:cNvPr id="26" name="TextBox 25">
            <a:extLst>
              <a:ext uri="{FF2B5EF4-FFF2-40B4-BE49-F238E27FC236}">
                <a16:creationId xmlns:a16="http://schemas.microsoft.com/office/drawing/2014/main" id="{590BDC86-0EAA-4BB9-9F13-01CB13D72858}"/>
              </a:ext>
            </a:extLst>
          </p:cNvPr>
          <p:cNvSpPr txBox="1"/>
          <p:nvPr/>
        </p:nvSpPr>
        <p:spPr>
          <a:xfrm>
            <a:off x="6883485" y="2614801"/>
            <a:ext cx="1414853" cy="371699"/>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National University of Singapore,</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A*STAR</a:t>
            </a:r>
          </a:p>
        </p:txBody>
      </p:sp>
      <p:sp>
        <p:nvSpPr>
          <p:cNvPr id="28" name="TextBox 27">
            <a:extLst>
              <a:ext uri="{FF2B5EF4-FFF2-40B4-BE49-F238E27FC236}">
                <a16:creationId xmlns:a16="http://schemas.microsoft.com/office/drawing/2014/main" id="{4A8D3B8B-7E53-4532-AC94-15ACC8AD284D}"/>
              </a:ext>
            </a:extLst>
          </p:cNvPr>
          <p:cNvSpPr txBox="1"/>
          <p:nvPr/>
        </p:nvSpPr>
        <p:spPr>
          <a:xfrm>
            <a:off x="7743523" y="4141628"/>
            <a:ext cx="1000419" cy="352724"/>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endPar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TextBox 29">
            <a:extLst>
              <a:ext uri="{FF2B5EF4-FFF2-40B4-BE49-F238E27FC236}">
                <a16:creationId xmlns:a16="http://schemas.microsoft.com/office/drawing/2014/main" id="{A227888A-920A-4691-92B1-914AADA27227}"/>
              </a:ext>
            </a:extLst>
          </p:cNvPr>
          <p:cNvSpPr txBox="1"/>
          <p:nvPr/>
        </p:nvSpPr>
        <p:spPr>
          <a:xfrm>
            <a:off x="7934951" y="3738062"/>
            <a:ext cx="1000419" cy="352724"/>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University</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of Sydney</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1" i="1" u="none" strike="noStrike" kern="1200" cap="none" spc="0" normalizeH="0" baseline="0" noProof="0">
                <a:ln>
                  <a:noFill/>
                </a:ln>
                <a:solidFill>
                  <a:srgbClr val="FF007D"/>
                </a:solidFill>
                <a:effectLst/>
                <a:uLnTx/>
                <a:uFillTx/>
                <a:latin typeface="Arial" panose="020B0604020202020204" pitchFamily="34" charset="0"/>
                <a:ea typeface="+mn-ea"/>
                <a:cs typeface="Arial" panose="020B0604020202020204" pitchFamily="34" charset="0"/>
              </a:rPr>
              <a:t>MoU signed</a:t>
            </a:r>
          </a:p>
        </p:txBody>
      </p:sp>
      <p:sp>
        <p:nvSpPr>
          <p:cNvPr id="33" name="TextBox 32">
            <a:extLst>
              <a:ext uri="{FF2B5EF4-FFF2-40B4-BE49-F238E27FC236}">
                <a16:creationId xmlns:a16="http://schemas.microsoft.com/office/drawing/2014/main" id="{C96CB86D-D43D-42B4-8674-207A8C27573B}"/>
              </a:ext>
            </a:extLst>
          </p:cNvPr>
          <p:cNvSpPr txBox="1"/>
          <p:nvPr/>
        </p:nvSpPr>
        <p:spPr>
          <a:xfrm>
            <a:off x="7165549" y="2758440"/>
            <a:ext cx="1132790" cy="467513"/>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endPar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TextBox 33">
            <a:extLst>
              <a:ext uri="{FF2B5EF4-FFF2-40B4-BE49-F238E27FC236}">
                <a16:creationId xmlns:a16="http://schemas.microsoft.com/office/drawing/2014/main" id="{61FCFCAF-5156-4C2C-8FE8-A883D731DA22}"/>
              </a:ext>
            </a:extLst>
          </p:cNvPr>
          <p:cNvSpPr txBox="1"/>
          <p:nvPr/>
        </p:nvSpPr>
        <p:spPr>
          <a:xfrm>
            <a:off x="732272" y="1753894"/>
            <a:ext cx="973342" cy="238542"/>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CANSSI</a:t>
            </a:r>
          </a:p>
          <a:p>
            <a:pPr marL="0" marR="0" lvl="0" indent="0" defTabSz="1219110" rtl="0" eaLnBrk="0" fontAlgn="base" latinLnBrk="0" hangingPunct="0">
              <a:lnSpc>
                <a:spcPct val="100000"/>
              </a:lnSpc>
              <a:spcBef>
                <a:spcPct val="0"/>
              </a:spcBef>
              <a:spcAft>
                <a:spcPct val="0"/>
              </a:spcAft>
              <a:buClrTx/>
              <a:buSzPct val="120000"/>
              <a:buFontTx/>
              <a:buNone/>
              <a:tabLst/>
              <a:defRPr/>
            </a:pPr>
            <a:r>
              <a:rPr kumimoji="0" lang="en-GB" sz="1100" b="1" i="1" u="none" strike="noStrike" kern="1200" cap="none" spc="0" normalizeH="0" baseline="0" noProof="0">
                <a:ln>
                  <a:noFill/>
                </a:ln>
                <a:solidFill>
                  <a:srgbClr val="00B0F0"/>
                </a:solidFill>
                <a:effectLst/>
                <a:uLnTx/>
                <a:uFillTx/>
                <a:latin typeface="Arial" panose="020B0604020202020204" pitchFamily="34" charset="0"/>
                <a:ea typeface="+mn-ea"/>
                <a:cs typeface="Arial" panose="020B0604020202020204" pitchFamily="34" charset="0"/>
              </a:rPr>
              <a:t>MoU signed</a:t>
            </a: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p>
        </p:txBody>
      </p:sp>
      <p:sp>
        <p:nvSpPr>
          <p:cNvPr id="37" name="TextBox 36">
            <a:extLst>
              <a:ext uri="{FF2B5EF4-FFF2-40B4-BE49-F238E27FC236}">
                <a16:creationId xmlns:a16="http://schemas.microsoft.com/office/drawing/2014/main" id="{83EEDAFE-3F72-44CA-B094-08F41EFEE9D1}"/>
              </a:ext>
            </a:extLst>
          </p:cNvPr>
          <p:cNvSpPr txBox="1"/>
          <p:nvPr/>
        </p:nvSpPr>
        <p:spPr>
          <a:xfrm>
            <a:off x="5064016" y="819102"/>
            <a:ext cx="1331555" cy="536673"/>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Finnish </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Centre for AI</a:t>
            </a:r>
          </a:p>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1" i="1" u="none" strike="noStrike" kern="120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MoU signed</a:t>
            </a:r>
          </a:p>
        </p:txBody>
      </p:sp>
      <p:pic>
        <p:nvPicPr>
          <p:cNvPr id="40" name="Picture 39">
            <a:extLst>
              <a:ext uri="{FF2B5EF4-FFF2-40B4-BE49-F238E27FC236}">
                <a16:creationId xmlns:a16="http://schemas.microsoft.com/office/drawing/2014/main" id="{D12366AC-A3DB-4DCF-A78D-60765D8AF1B6}"/>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373086" y="1562194"/>
            <a:ext cx="156934" cy="238541"/>
          </a:xfrm>
          <a:prstGeom prst="rect">
            <a:avLst/>
          </a:prstGeom>
        </p:spPr>
      </p:pic>
      <p:pic>
        <p:nvPicPr>
          <p:cNvPr id="49" name="Picture 48">
            <a:extLst>
              <a:ext uri="{FF2B5EF4-FFF2-40B4-BE49-F238E27FC236}">
                <a16:creationId xmlns:a16="http://schemas.microsoft.com/office/drawing/2014/main" id="{7511372D-766C-477D-82ED-22218353D4E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955382" y="2162404"/>
            <a:ext cx="156934" cy="238541"/>
          </a:xfrm>
          <a:prstGeom prst="rect">
            <a:avLst/>
          </a:prstGeom>
        </p:spPr>
      </p:pic>
      <p:pic>
        <p:nvPicPr>
          <p:cNvPr id="52" name="Picture 51">
            <a:extLst>
              <a:ext uri="{FF2B5EF4-FFF2-40B4-BE49-F238E27FC236}">
                <a16:creationId xmlns:a16="http://schemas.microsoft.com/office/drawing/2014/main" id="{2E89D616-7155-49FE-B553-98CD2C477992}"/>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4842853" y="1165247"/>
            <a:ext cx="156934" cy="238541"/>
          </a:xfrm>
          <a:prstGeom prst="rect">
            <a:avLst/>
          </a:prstGeom>
        </p:spPr>
      </p:pic>
      <p:pic>
        <p:nvPicPr>
          <p:cNvPr id="59" name="Picture 58">
            <a:extLst>
              <a:ext uri="{FF2B5EF4-FFF2-40B4-BE49-F238E27FC236}">
                <a16:creationId xmlns:a16="http://schemas.microsoft.com/office/drawing/2014/main" id="{EB627AE7-B6E0-48BF-BF29-C3AD3089F641}"/>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6620004" y="2943500"/>
            <a:ext cx="156934" cy="238541"/>
          </a:xfrm>
          <a:prstGeom prst="rect">
            <a:avLst/>
          </a:prstGeom>
        </p:spPr>
      </p:pic>
      <p:pic>
        <p:nvPicPr>
          <p:cNvPr id="60" name="Picture 59">
            <a:extLst>
              <a:ext uri="{FF2B5EF4-FFF2-40B4-BE49-F238E27FC236}">
                <a16:creationId xmlns:a16="http://schemas.microsoft.com/office/drawing/2014/main" id="{BF033247-CEFE-4F80-902F-206535585AAA}"/>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7710125" y="3971516"/>
            <a:ext cx="156934" cy="238541"/>
          </a:xfrm>
          <a:prstGeom prst="rect">
            <a:avLst/>
          </a:prstGeom>
        </p:spPr>
      </p:pic>
      <p:pic>
        <p:nvPicPr>
          <p:cNvPr id="61" name="Picture 60">
            <a:extLst>
              <a:ext uri="{FF2B5EF4-FFF2-40B4-BE49-F238E27FC236}">
                <a16:creationId xmlns:a16="http://schemas.microsoft.com/office/drawing/2014/main" id="{CE01C78D-9C58-407B-B013-3327A6675F02}"/>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6909614" y="3857924"/>
            <a:ext cx="156934" cy="238541"/>
          </a:xfrm>
          <a:prstGeom prst="rect">
            <a:avLst/>
          </a:prstGeom>
        </p:spPr>
      </p:pic>
      <p:sp>
        <p:nvSpPr>
          <p:cNvPr id="62" name="TextBox 61">
            <a:extLst>
              <a:ext uri="{FF2B5EF4-FFF2-40B4-BE49-F238E27FC236}">
                <a16:creationId xmlns:a16="http://schemas.microsoft.com/office/drawing/2014/main" id="{FBCE63D0-0680-4BD4-9CE9-1A589E899B80}"/>
              </a:ext>
            </a:extLst>
          </p:cNvPr>
          <p:cNvSpPr txBox="1"/>
          <p:nvPr/>
        </p:nvSpPr>
        <p:spPr>
          <a:xfrm>
            <a:off x="6043186" y="4136227"/>
            <a:ext cx="1209270" cy="238541"/>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University of Western Australia</a:t>
            </a:r>
          </a:p>
        </p:txBody>
      </p:sp>
      <p:sp>
        <p:nvSpPr>
          <p:cNvPr id="3" name="TextBox 2">
            <a:extLst>
              <a:ext uri="{FF2B5EF4-FFF2-40B4-BE49-F238E27FC236}">
                <a16:creationId xmlns:a16="http://schemas.microsoft.com/office/drawing/2014/main" id="{7AA68A65-37BB-4ACE-918A-0BA96FEDDD69}"/>
              </a:ext>
            </a:extLst>
          </p:cNvPr>
          <p:cNvSpPr txBox="1"/>
          <p:nvPr/>
        </p:nvSpPr>
        <p:spPr>
          <a:xfrm>
            <a:off x="279917" y="307806"/>
            <a:ext cx="3813285" cy="62860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a:ln>
                  <a:noFill/>
                </a:ln>
                <a:solidFill>
                  <a:prstClr val="white"/>
                </a:solidFill>
                <a:effectLst/>
                <a:uLnTx/>
                <a:uFillTx/>
                <a:latin typeface="Arial"/>
                <a:ea typeface="+mn-ea"/>
                <a:cs typeface="Arial" panose="020B0604020202020204" pitchFamily="34" charset="0"/>
              </a:rPr>
              <a:t>DCE Global</a:t>
            </a:r>
          </a:p>
        </p:txBody>
      </p:sp>
      <p:pic>
        <p:nvPicPr>
          <p:cNvPr id="2" name="Picture 1">
            <a:extLst>
              <a:ext uri="{FF2B5EF4-FFF2-40B4-BE49-F238E27FC236}">
                <a16:creationId xmlns:a16="http://schemas.microsoft.com/office/drawing/2014/main" id="{A11FEA57-4E98-40E6-924A-35467F4A600B}"/>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4415066" y="1525080"/>
            <a:ext cx="156934" cy="238541"/>
          </a:xfrm>
          <a:prstGeom prst="rect">
            <a:avLst/>
          </a:prstGeom>
        </p:spPr>
      </p:pic>
      <p:sp>
        <p:nvSpPr>
          <p:cNvPr id="5" name="TextBox 4">
            <a:extLst>
              <a:ext uri="{FF2B5EF4-FFF2-40B4-BE49-F238E27FC236}">
                <a16:creationId xmlns:a16="http://schemas.microsoft.com/office/drawing/2014/main" id="{0AF9EB58-2742-4FAA-842B-65469BA2E4B2}"/>
              </a:ext>
            </a:extLst>
          </p:cNvPr>
          <p:cNvSpPr txBox="1"/>
          <p:nvPr/>
        </p:nvSpPr>
        <p:spPr>
          <a:xfrm>
            <a:off x="4572949" y="1762861"/>
            <a:ext cx="1271916" cy="238542"/>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MX3D,</a:t>
            </a:r>
          </a:p>
          <a:p>
            <a:pPr marL="0" marR="0" lvl="0" indent="0" algn="l"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University of Twente </a:t>
            </a:r>
          </a:p>
        </p:txBody>
      </p:sp>
      <p:pic>
        <p:nvPicPr>
          <p:cNvPr id="6" name="Picture 5">
            <a:extLst>
              <a:ext uri="{FF2B5EF4-FFF2-40B4-BE49-F238E27FC236}">
                <a16:creationId xmlns:a16="http://schemas.microsoft.com/office/drawing/2014/main" id="{B27CE666-EEE1-4551-91A4-C051F48A327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31632" y="1800735"/>
            <a:ext cx="156934" cy="238541"/>
          </a:xfrm>
          <a:prstGeom prst="rect">
            <a:avLst/>
          </a:prstGeom>
        </p:spPr>
      </p:pic>
      <p:pic>
        <p:nvPicPr>
          <p:cNvPr id="7" name="Picture 6">
            <a:extLst>
              <a:ext uri="{FF2B5EF4-FFF2-40B4-BE49-F238E27FC236}">
                <a16:creationId xmlns:a16="http://schemas.microsoft.com/office/drawing/2014/main" id="{0021097A-9363-423E-811D-1792F437977D}"/>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75278" y="2079211"/>
            <a:ext cx="156934" cy="238541"/>
          </a:xfrm>
          <a:prstGeom prst="rect">
            <a:avLst/>
          </a:prstGeom>
        </p:spPr>
      </p:pic>
      <p:sp>
        <p:nvSpPr>
          <p:cNvPr id="8" name="TextBox 7">
            <a:extLst>
              <a:ext uri="{FF2B5EF4-FFF2-40B4-BE49-F238E27FC236}">
                <a16:creationId xmlns:a16="http://schemas.microsoft.com/office/drawing/2014/main" id="{FE978A04-31E1-4338-B1CE-857948250EB7}"/>
              </a:ext>
            </a:extLst>
          </p:cNvPr>
          <p:cNvSpPr txBox="1"/>
          <p:nvPr/>
        </p:nvSpPr>
        <p:spPr>
          <a:xfrm>
            <a:off x="1025668" y="2198481"/>
            <a:ext cx="652879" cy="238542"/>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Autodesk </a:t>
            </a:r>
          </a:p>
        </p:txBody>
      </p:sp>
      <p:sp>
        <p:nvSpPr>
          <p:cNvPr id="9" name="TextBox 8">
            <a:extLst>
              <a:ext uri="{FF2B5EF4-FFF2-40B4-BE49-F238E27FC236}">
                <a16:creationId xmlns:a16="http://schemas.microsoft.com/office/drawing/2014/main" id="{27AECF05-6B73-44AD-8598-A7B7901E0298}"/>
              </a:ext>
            </a:extLst>
          </p:cNvPr>
          <p:cNvSpPr txBox="1"/>
          <p:nvPr/>
        </p:nvSpPr>
        <p:spPr>
          <a:xfrm>
            <a:off x="2725045" y="1861796"/>
            <a:ext cx="652879" cy="238542"/>
          </a:xfrm>
          <a:prstGeom prst="rect">
            <a:avLst/>
          </a:prstGeom>
          <a:noFill/>
        </p:spPr>
        <p:txBody>
          <a:bodyPr wrap="square" lIns="0" tIns="0" rIns="0" bIns="0" rtlCol="0" anchor="b">
            <a:noAutofit/>
          </a:bodyPr>
          <a:lstStyle/>
          <a:p>
            <a:pPr marL="0" marR="0" lvl="0" indent="0" algn="l"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MIT </a:t>
            </a:r>
          </a:p>
        </p:txBody>
      </p:sp>
      <p:pic>
        <p:nvPicPr>
          <p:cNvPr id="25" name="Picture 24">
            <a:extLst>
              <a:ext uri="{FF2B5EF4-FFF2-40B4-BE49-F238E27FC236}">
                <a16:creationId xmlns:a16="http://schemas.microsoft.com/office/drawing/2014/main" id="{B5FEF1D1-A72A-4E51-AF14-1E692EA53AA9}"/>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4205005" y="1403788"/>
            <a:ext cx="156934" cy="238541"/>
          </a:xfrm>
          <a:prstGeom prst="rect">
            <a:avLst/>
          </a:prstGeom>
        </p:spPr>
      </p:pic>
      <p:sp>
        <p:nvSpPr>
          <p:cNvPr id="27" name="TextBox 26">
            <a:extLst>
              <a:ext uri="{FF2B5EF4-FFF2-40B4-BE49-F238E27FC236}">
                <a16:creationId xmlns:a16="http://schemas.microsoft.com/office/drawing/2014/main" id="{7FD9B95A-9ECA-49EF-B43A-D94CFA5B512F}"/>
              </a:ext>
            </a:extLst>
          </p:cNvPr>
          <p:cNvSpPr txBox="1"/>
          <p:nvPr/>
        </p:nvSpPr>
        <p:spPr>
          <a:xfrm>
            <a:off x="2547264" y="1641072"/>
            <a:ext cx="1526291" cy="238542"/>
          </a:xfrm>
          <a:prstGeom prst="rect">
            <a:avLst/>
          </a:prstGeom>
          <a:noFill/>
        </p:spPr>
        <p:txBody>
          <a:bodyPr wrap="square" lIns="0" tIns="0" rIns="0" bIns="0" rtlCol="0" anchor="b">
            <a:noAutofit/>
          </a:bodyPr>
          <a:lstStyle/>
          <a:p>
            <a:pPr marL="0" marR="0" lvl="0" indent="0" algn="r"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AMRC,</a:t>
            </a:r>
          </a:p>
          <a:p>
            <a:pPr marL="0" marR="0" lvl="0" indent="0" algn="r"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University of </a:t>
            </a:r>
            <a:r>
              <a:rPr lang="en-GB" sz="1100">
                <a:solidFill>
                  <a:prstClr val="white"/>
                </a:solidFill>
              </a:rPr>
              <a:t>Sheffield</a:t>
            </a:r>
          </a:p>
          <a:p>
            <a:pPr marL="0" marR="0" lvl="0" indent="0" algn="r" defTabSz="1219110" rtl="0" eaLnBrk="0" fontAlgn="base" latinLnBrk="0" hangingPunct="0">
              <a:lnSpc>
                <a:spcPct val="100000"/>
              </a:lnSpc>
              <a:spcBef>
                <a:spcPct val="0"/>
              </a:spcBef>
              <a:spcAft>
                <a:spcPct val="0"/>
              </a:spcAft>
              <a:buClrTx/>
              <a:buSzPct val="120000"/>
              <a:buFontTx/>
              <a:buNone/>
              <a:tabLst/>
              <a:defRPr/>
            </a:pPr>
            <a:r>
              <a:rPr kumimoji="0" lang="en-GB" sz="1100" b="1" i="1" u="none" strike="noStrike" kern="120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MoU signed</a:t>
            </a: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p>
        </p:txBody>
      </p:sp>
      <p:sp>
        <p:nvSpPr>
          <p:cNvPr id="29" name="TextBox 28">
            <a:extLst>
              <a:ext uri="{FF2B5EF4-FFF2-40B4-BE49-F238E27FC236}">
                <a16:creationId xmlns:a16="http://schemas.microsoft.com/office/drawing/2014/main" id="{452FC06E-6A78-1043-958A-DE8948950191}"/>
              </a:ext>
            </a:extLst>
          </p:cNvPr>
          <p:cNvSpPr txBox="1"/>
          <p:nvPr/>
        </p:nvSpPr>
        <p:spPr>
          <a:xfrm>
            <a:off x="2815381" y="1109618"/>
            <a:ext cx="1526291" cy="238542"/>
          </a:xfrm>
          <a:prstGeom prst="rect">
            <a:avLst/>
          </a:prstGeom>
          <a:noFill/>
        </p:spPr>
        <p:txBody>
          <a:bodyPr wrap="square" lIns="0" tIns="0" rIns="0" bIns="0" rtlCol="0" anchor="b">
            <a:noAutofit/>
          </a:bodyPr>
          <a:lstStyle/>
          <a:p>
            <a:pPr marL="0" marR="0" lvl="0" indent="0" algn="r"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ANRC</a:t>
            </a:r>
          </a:p>
          <a:p>
            <a:pPr marL="0" marR="0" lvl="0" indent="0" algn="r" defTabSz="1219110" rtl="0" eaLnBrk="0" fontAlgn="base" latinLnBrk="0" hangingPunct="0">
              <a:lnSpc>
                <a:spcPct val="100000"/>
              </a:lnSpc>
              <a:spcBef>
                <a:spcPct val="0"/>
              </a:spcBef>
              <a:spcAft>
                <a:spcPct val="0"/>
              </a:spcAft>
              <a:buClrTx/>
              <a:buSzPct val="120000"/>
              <a:buFontTx/>
              <a:buNone/>
              <a:tabLst/>
              <a:defRPr/>
            </a:pPr>
            <a:r>
              <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University of </a:t>
            </a:r>
            <a:r>
              <a:rPr lang="en-GB" sz="1100">
                <a:solidFill>
                  <a:prstClr val="white"/>
                </a:solidFill>
              </a:rPr>
              <a:t>Strathclyde</a:t>
            </a:r>
          </a:p>
          <a:p>
            <a:pPr marL="0" marR="0" lvl="0" indent="0" algn="r" defTabSz="1219110" rtl="0" eaLnBrk="0" fontAlgn="base" latinLnBrk="0" hangingPunct="0">
              <a:lnSpc>
                <a:spcPct val="100000"/>
              </a:lnSpc>
              <a:spcBef>
                <a:spcPct val="0"/>
              </a:spcBef>
              <a:spcAft>
                <a:spcPct val="0"/>
              </a:spcAft>
              <a:buClrTx/>
              <a:buSzPct val="120000"/>
              <a:buFontTx/>
              <a:buNone/>
              <a:tabLst/>
              <a:defRPr/>
            </a:pPr>
            <a:r>
              <a:rPr lang="en-GB" sz="1100" b="1" i="1">
                <a:solidFill>
                  <a:schemeClr val="accent3"/>
                </a:solidFill>
              </a:rPr>
              <a:t>EPSRC PP</a:t>
            </a:r>
            <a:endParaRPr kumimoji="0" lang="en-GB"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783784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1_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3.xml><?xml version="1.0" encoding="utf-8"?>
<a:theme xmlns:a="http://schemas.openxmlformats.org/drawingml/2006/main" name="3_Office Theme">
  <a:themeElements>
    <a:clrScheme name="Turing Presentation Palette">
      <a:dk1>
        <a:srgbClr val="1C1C1C"/>
      </a:dk1>
      <a:lt1>
        <a:sysClr val="window" lastClr="FFFFFF"/>
      </a:lt1>
      <a:dk2>
        <a:srgbClr val="404040"/>
      </a:dk2>
      <a:lt2>
        <a:srgbClr val="DEDEDE"/>
      </a:lt2>
      <a:accent1>
        <a:srgbClr val="00B0F0"/>
      </a:accent1>
      <a:accent2>
        <a:srgbClr val="0070C0"/>
      </a:accent2>
      <a:accent3>
        <a:srgbClr val="06CA7B"/>
      </a:accent3>
      <a:accent4>
        <a:srgbClr val="002060"/>
      </a:accent4>
      <a:accent5>
        <a:srgbClr val="7D02C2"/>
      </a:accent5>
      <a:accent6>
        <a:srgbClr val="FF007D"/>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E95961FEDE8540B598A5DEAD18C859" ma:contentTypeVersion="2" ma:contentTypeDescription="Create a new document." ma:contentTypeScope="" ma:versionID="170fa3f0d37b7fb8372c3f4d2a543367">
  <xsd:schema xmlns:xsd="http://www.w3.org/2001/XMLSchema" xmlns:xs="http://www.w3.org/2001/XMLSchema" xmlns:p="http://schemas.microsoft.com/office/2006/metadata/properties" xmlns:ns2="022535b3-a655-4ad3-952a-950a091a8bd9" targetNamespace="http://schemas.microsoft.com/office/2006/metadata/properties" ma:root="true" ma:fieldsID="3e5fd52027c62aadc7856676fce7bba7" ns2:_="">
    <xsd:import namespace="022535b3-a655-4ad3-952a-950a091a8bd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2535b3-a655-4ad3-952a-950a091a8b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D3EDB7-0ABD-4BC6-9C2A-32E4FC10473A}">
  <ds:schemaRefs>
    <ds:schemaRef ds:uri="http://www.w3.org/XML/1998/namespace"/>
    <ds:schemaRef ds:uri="http://schemas.microsoft.com/office/2006/documentManagement/types"/>
    <ds:schemaRef ds:uri="http://purl.org/dc/elements/1.1/"/>
    <ds:schemaRef ds:uri="http://purl.org/dc/terms/"/>
    <ds:schemaRef ds:uri="022535b3-a655-4ad3-952a-950a091a8bd9"/>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6A361FC-9574-4D3A-922B-90EB7E3EAC0E}">
  <ds:schemaRefs>
    <ds:schemaRef ds:uri="http://schemas.microsoft.com/sharepoint/v3/contenttype/forms"/>
  </ds:schemaRefs>
</ds:datastoreItem>
</file>

<file path=customXml/itemProps3.xml><?xml version="1.0" encoding="utf-8"?>
<ds:datastoreItem xmlns:ds="http://schemas.openxmlformats.org/officeDocument/2006/customXml" ds:itemID="{D39B20A1-0DC4-4A19-AD77-F9F3DBD46D3E}">
  <ds:schemaRefs>
    <ds:schemaRef ds:uri="022535b3-a655-4ad3-952a-950a091a8b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723</TotalTime>
  <Words>3382</Words>
  <Application>Microsoft Office PowerPoint</Application>
  <PresentationFormat>On-screen Show (16:9)</PresentationFormat>
  <Paragraphs>400</Paragraphs>
  <Slides>37</Slides>
  <Notes>25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Calibri-Bold</vt:lpstr>
      <vt:lpstr>Neue Haas Unica Pro</vt:lpstr>
      <vt:lpstr>Segoe UI Semibold</vt:lpstr>
      <vt:lpstr>SegoeUISymbol</vt:lpstr>
      <vt:lpstr>Source Sans Pro</vt:lpstr>
      <vt:lpstr>Symbol</vt:lpstr>
      <vt:lpstr>Office Theme</vt:lpstr>
      <vt:lpstr>1_Office Theme</vt:lpstr>
      <vt:lpstr>3_Office Theme</vt:lpstr>
      <vt:lpstr>Data-Centric Engineering  </vt:lpstr>
      <vt:lpstr>PowerPoint Presentation</vt:lpstr>
      <vt:lpstr>PowerPoint Presentation</vt:lpstr>
      <vt:lpstr>DCE 1.0 – the vision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DCE 2.0 – the vision To lead in the development of new approaches for Data-Centric Engineering, reducing emissions and improving safety through the delivery of new tools and practices, training and policy changes.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DCE – Programmes Links </vt:lpstr>
      <vt:lpstr>PowerPoint Presentation</vt:lpstr>
      <vt:lpstr>Sign up to the newsletter turing.ac.uk/data-centric-engineering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Data-Centric Engineering Programme Research Showcase</dc:title>
  <dc:creator>Katy Henderson</dc:creator>
  <cp:lastModifiedBy>Gabin Kayumbi</cp:lastModifiedBy>
  <cp:revision>2</cp:revision>
  <dcterms:created xsi:type="dcterms:W3CDTF">2021-01-18T13:59:24Z</dcterms:created>
  <dcterms:modified xsi:type="dcterms:W3CDTF">2023-08-05T23:46:32Z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0x01010054E95961FEDE8540B598A5DEAD18C859</vt:lpwstr>
  </property>
  <property fmtid="{D5CDD505-2E9C-101B-9397-08002B2CF9AE}" pid="3" name="MediaServiceImageTags">
    <vt:lpwstr/>
  </property>
</Properties>
</file>